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4" r:id="rId1"/>
  </p:sldMasterIdLst>
  <p:notesMasterIdLst>
    <p:notesMasterId r:id="rId20"/>
  </p:notesMasterIdLst>
  <p:sldIdLst>
    <p:sldId id="256" r:id="rId2"/>
    <p:sldId id="257" r:id="rId3"/>
    <p:sldId id="264" r:id="rId4"/>
    <p:sldId id="297" r:id="rId5"/>
    <p:sldId id="285" r:id="rId6"/>
    <p:sldId id="298" r:id="rId7"/>
    <p:sldId id="265" r:id="rId8"/>
    <p:sldId id="345" r:id="rId9"/>
    <p:sldId id="270" r:id="rId10"/>
    <p:sldId id="288" r:id="rId11"/>
    <p:sldId id="346" r:id="rId12"/>
    <p:sldId id="348" r:id="rId13"/>
    <p:sldId id="347" r:id="rId14"/>
    <p:sldId id="349" r:id="rId15"/>
    <p:sldId id="350" r:id="rId16"/>
    <p:sldId id="351" r:id="rId17"/>
    <p:sldId id="266" r:id="rId18"/>
    <p:sldId id="315" r:id="rId19"/>
  </p:sldIdLst>
  <p:sldSz cx="9144000" cy="5143500" type="screen16x9"/>
  <p:notesSz cx="6858000" cy="9144000"/>
  <p:embeddedFontLst>
    <p:embeddedFont>
      <p:font typeface="Darker Grotesque" panose="020B0604020202020204" charset="0"/>
      <p:regular r:id="rId21"/>
      <p:bold r:id="rId22"/>
    </p:embeddedFont>
    <p:embeddedFont>
      <p:font typeface="Darker Grotesque Medium" panose="020B0604020202020204" charset="0"/>
      <p:regular r:id="rId23"/>
      <p:bold r:id="rId24"/>
    </p:embeddedFont>
    <p:embeddedFont>
      <p:font typeface="Nunito Light" pitchFamily="2" charset="0"/>
      <p:regular r:id="rId25"/>
      <p:italic r:id="rId26"/>
    </p:embeddedFont>
    <p:embeddedFont>
      <p:font typeface="Orbitron" panose="020B0604020202020204" charset="0"/>
      <p:regular r:id="rId27"/>
      <p:bold r:id="rId28"/>
    </p:embeddedFont>
    <p:embeddedFont>
      <p:font typeface="Orbitron Black" panose="020B0604020202020204" charset="0"/>
      <p:bold r:id="rId29"/>
    </p:embeddedFont>
    <p:embeddedFont>
      <p:font typeface="Roboto Condensed Light" panose="02000000000000000000" pitchFamily="2" charset="0"/>
      <p:regular r:id="rId30"/>
      <p: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E8E8"/>
    <a:srgbClr val="68FE02"/>
    <a:srgbClr val="8FFE44"/>
    <a:srgbClr val="F84AAD"/>
    <a:srgbClr val="FAEBFF"/>
    <a:srgbClr val="F7E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EBB896D-671F-483F-8AF0-2F95FBAE8A30}">
  <a:tblStyle styleId="{9EBB896D-671F-483F-8AF0-2F95FBAE8A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E3B592D-53E8-4326-81D2-72A17F32FC3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98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d527f78463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d527f78463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gd55b463498_0_9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6" name="Google Shape;1526;gd55b463498_0_9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gd55b463498_0_9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6" name="Google Shape;1526;gd55b463498_0_9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29342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e39d02c654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e39d02c654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3669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gd55b463498_0_9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6" name="Google Shape;1526;gd55b463498_0_9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64364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gd55b463498_0_9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6" name="Google Shape;1526;gd55b463498_0_9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1822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e39d02c654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e39d02c654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37574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gd55b463498_0_9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6" name="Google Shape;1526;gd55b463498_0_9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70251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e39d02c654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e39d02c654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3" name="Google Shape;2413;gd55b463498_0_9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4" name="Google Shape;2414;gd55b463498_0_9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d55b46349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d55b46349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d55b463498_0_7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gd55b463498_0_7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ge337a1eed6_0_10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9" name="Google Shape;1819;ge337a1eed6_0_10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gd55b463498_6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7" name="Google Shape;1327;gd55b463498_6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gd55b463498_0_1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3" name="Google Shape;1873;gd55b463498_0_1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d55b463498_4_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d55b463498_4_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ge337a1eed6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2" name="Google Shape;1662;ge337a1eed6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8012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7a3de6cf2c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7a3de6cf2c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www.freepik.com/" TargetMode="External"/><Relationship Id="rId4" Type="http://schemas.openxmlformats.org/officeDocument/2006/relationships/hyperlink" Target="https://www.flaticon.com/" TargetMode="Externa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642250" y="1870875"/>
            <a:ext cx="5804400" cy="122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92500" y="3238050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TITLE_AND_DESCRIPTION_1_1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3"/>
          <p:cNvSpPr txBox="1">
            <a:spLocks noGrp="1"/>
          </p:cNvSpPr>
          <p:nvPr>
            <p:ph type="title"/>
          </p:nvPr>
        </p:nvSpPr>
        <p:spPr>
          <a:xfrm>
            <a:off x="4692850" y="1168450"/>
            <a:ext cx="3711600" cy="140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8" name="Google Shape;288;p33"/>
          <p:cNvSpPr txBox="1">
            <a:spLocks noGrp="1"/>
          </p:cNvSpPr>
          <p:nvPr>
            <p:ph type="title" idx="2" hasCustomPrompt="1"/>
          </p:nvPr>
        </p:nvSpPr>
        <p:spPr>
          <a:xfrm>
            <a:off x="6804550" y="3532125"/>
            <a:ext cx="1599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9" name="Google Shape;289;p33"/>
          <p:cNvSpPr txBox="1">
            <a:spLocks noGrp="1"/>
          </p:cNvSpPr>
          <p:nvPr>
            <p:ph type="subTitle" idx="1"/>
          </p:nvPr>
        </p:nvSpPr>
        <p:spPr>
          <a:xfrm>
            <a:off x="5433850" y="2572100"/>
            <a:ext cx="2970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TITLE_AND_DESCRIPTION_1_1_1_1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5"/>
          <p:cNvSpPr txBox="1">
            <a:spLocks noGrp="1"/>
          </p:cNvSpPr>
          <p:nvPr>
            <p:ph type="title"/>
          </p:nvPr>
        </p:nvSpPr>
        <p:spPr>
          <a:xfrm>
            <a:off x="713225" y="1168450"/>
            <a:ext cx="3858900" cy="140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6" name="Google Shape;296;p35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3532125"/>
            <a:ext cx="1599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7" name="Google Shape;297;p35"/>
          <p:cNvSpPr txBox="1">
            <a:spLocks noGrp="1"/>
          </p:cNvSpPr>
          <p:nvPr>
            <p:ph type="subTitle" idx="1"/>
          </p:nvPr>
        </p:nvSpPr>
        <p:spPr>
          <a:xfrm>
            <a:off x="713225" y="2572100"/>
            <a:ext cx="2970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1"/>
          <p:cNvSpPr txBox="1">
            <a:spLocks noGrp="1"/>
          </p:cNvSpPr>
          <p:nvPr>
            <p:ph type="title"/>
          </p:nvPr>
        </p:nvSpPr>
        <p:spPr>
          <a:xfrm>
            <a:off x="780300" y="3151325"/>
            <a:ext cx="2215800" cy="43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29" name="Google Shape;329;p41"/>
          <p:cNvSpPr txBox="1">
            <a:spLocks noGrp="1"/>
          </p:cNvSpPr>
          <p:nvPr>
            <p:ph type="subTitle" idx="1"/>
          </p:nvPr>
        </p:nvSpPr>
        <p:spPr>
          <a:xfrm>
            <a:off x="780300" y="3637431"/>
            <a:ext cx="221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41"/>
          <p:cNvSpPr txBox="1">
            <a:spLocks noGrp="1"/>
          </p:cNvSpPr>
          <p:nvPr>
            <p:ph type="title" idx="2"/>
          </p:nvPr>
        </p:nvSpPr>
        <p:spPr>
          <a:xfrm>
            <a:off x="3464100" y="3151325"/>
            <a:ext cx="2215800" cy="43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31" name="Google Shape;331;p41"/>
          <p:cNvSpPr txBox="1">
            <a:spLocks noGrp="1"/>
          </p:cNvSpPr>
          <p:nvPr>
            <p:ph type="subTitle" idx="3"/>
          </p:nvPr>
        </p:nvSpPr>
        <p:spPr>
          <a:xfrm>
            <a:off x="3464100" y="3637431"/>
            <a:ext cx="221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41"/>
          <p:cNvSpPr txBox="1">
            <a:spLocks noGrp="1"/>
          </p:cNvSpPr>
          <p:nvPr>
            <p:ph type="title" idx="4"/>
          </p:nvPr>
        </p:nvSpPr>
        <p:spPr>
          <a:xfrm>
            <a:off x="6178050" y="3151325"/>
            <a:ext cx="2215800" cy="43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33" name="Google Shape;333;p41"/>
          <p:cNvSpPr txBox="1">
            <a:spLocks noGrp="1"/>
          </p:cNvSpPr>
          <p:nvPr>
            <p:ph type="subTitle" idx="5"/>
          </p:nvPr>
        </p:nvSpPr>
        <p:spPr>
          <a:xfrm>
            <a:off x="6178050" y="3637431"/>
            <a:ext cx="221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41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grpSp>
        <p:nvGrpSpPr>
          <p:cNvPr id="335" name="Google Shape;335;p41"/>
          <p:cNvGrpSpPr/>
          <p:nvPr/>
        </p:nvGrpSpPr>
        <p:grpSpPr>
          <a:xfrm>
            <a:off x="-1729404" y="-96251"/>
            <a:ext cx="12330163" cy="7316165"/>
            <a:chOff x="-1729404" y="-96251"/>
            <a:chExt cx="12330163" cy="7316165"/>
          </a:xfrm>
        </p:grpSpPr>
        <p:pic>
          <p:nvPicPr>
            <p:cNvPr id="336" name="Google Shape;336;p41"/>
            <p:cNvPicPr preferRelativeResize="0"/>
            <p:nvPr/>
          </p:nvPicPr>
          <p:blipFill rotWithShape="1">
            <a:blip r:embed="rId2">
              <a:alphaModFix/>
            </a:blip>
            <a:srcRect l="7340" r="4538" b="19768"/>
            <a:stretch/>
          </p:blipFill>
          <p:spPr>
            <a:xfrm rot="-3692454">
              <a:off x="8093780" y="527170"/>
              <a:ext cx="2406994" cy="166063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7" name="Google Shape;337;p41"/>
            <p:cNvPicPr preferRelativeResize="0"/>
            <p:nvPr/>
          </p:nvPicPr>
          <p:blipFill rotWithShape="1">
            <a:blip r:embed="rId2">
              <a:alphaModFix/>
            </a:blip>
            <a:srcRect l="7340" r="4538" b="19768"/>
            <a:stretch/>
          </p:blipFill>
          <p:spPr>
            <a:xfrm rot="-3692454">
              <a:off x="-1629420" y="812270"/>
              <a:ext cx="2406994" cy="166063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8" name="Google Shape;338;p41"/>
            <p:cNvPicPr preferRelativeResize="0"/>
            <p:nvPr/>
          </p:nvPicPr>
          <p:blipFill rotWithShape="1">
            <a:blip r:embed="rId2">
              <a:alphaModFix/>
            </a:blip>
            <a:srcRect l="7340" r="4538" b="19768"/>
            <a:stretch/>
          </p:blipFill>
          <p:spPr>
            <a:xfrm rot="-3123040">
              <a:off x="7004301" y="4360613"/>
              <a:ext cx="3005448" cy="2073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9" name="Google Shape;339;p41"/>
            <p:cNvPicPr preferRelativeResize="0"/>
            <p:nvPr/>
          </p:nvPicPr>
          <p:blipFill rotWithShape="1">
            <a:blip r:embed="rId2">
              <a:alphaModFix/>
            </a:blip>
            <a:srcRect l="7340" r="4538" b="19768"/>
            <a:stretch/>
          </p:blipFill>
          <p:spPr>
            <a:xfrm rot="-10431586">
              <a:off x="-355674" y="4361689"/>
              <a:ext cx="3005448" cy="207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40" name="Google Shape;34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799926" flipH="1">
            <a:off x="2668252" y="4464955"/>
            <a:ext cx="709013" cy="5372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53"/>
          <p:cNvPicPr preferRelativeResize="0"/>
          <p:nvPr/>
        </p:nvPicPr>
        <p:blipFill rotWithShape="1">
          <a:blip r:embed="rId2">
            <a:alphaModFix/>
          </a:blip>
          <a:srcRect l="7340" r="4538" b="19768"/>
          <a:stretch/>
        </p:blipFill>
        <p:spPr>
          <a:xfrm rot="-8099992">
            <a:off x="-1888368" y="3524285"/>
            <a:ext cx="4407289" cy="3040676"/>
          </a:xfrm>
          <a:prstGeom prst="rect">
            <a:avLst/>
          </a:prstGeom>
          <a:noFill/>
          <a:ln>
            <a:noFill/>
          </a:ln>
        </p:spPr>
      </p:pic>
      <p:sp>
        <p:nvSpPr>
          <p:cNvPr id="496" name="Google Shape;496;p53"/>
          <p:cNvSpPr txBox="1">
            <a:spLocks noGrp="1"/>
          </p:cNvSpPr>
          <p:nvPr>
            <p:ph type="ctrTitle"/>
          </p:nvPr>
        </p:nvSpPr>
        <p:spPr>
          <a:xfrm>
            <a:off x="720000" y="540000"/>
            <a:ext cx="4284000" cy="81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97" name="Google Shape;497;p53"/>
          <p:cNvSpPr txBox="1">
            <a:spLocks noGrp="1"/>
          </p:cNvSpPr>
          <p:nvPr>
            <p:ph type="subTitle" idx="1"/>
          </p:nvPr>
        </p:nvSpPr>
        <p:spPr>
          <a:xfrm>
            <a:off x="720000" y="1486900"/>
            <a:ext cx="4293900" cy="10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98" name="Google Shape;498;p53"/>
          <p:cNvSpPr txBox="1"/>
          <p:nvPr/>
        </p:nvSpPr>
        <p:spPr>
          <a:xfrm>
            <a:off x="720000" y="3632500"/>
            <a:ext cx="3852000" cy="9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CREDITS: </a:t>
            </a:r>
            <a:r>
              <a:rPr lang="en" sz="10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Darker Grotesque"/>
                <a:ea typeface="Darker Grotesque"/>
                <a:cs typeface="Darker Grotesque"/>
                <a:sym typeface="Darker Grotesq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Darker Grotesque"/>
                <a:ea typeface="Darker Grotesque"/>
                <a:cs typeface="Darker Grotesque"/>
                <a:sym typeface="Darker Grotesq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, 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Darker Grotesque"/>
                <a:ea typeface="Darker Grotesque"/>
                <a:cs typeface="Darker Grotesque"/>
                <a:sym typeface="Darker Grotesqu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 </a:t>
            </a:r>
            <a:endParaRPr sz="1000" b="1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grpSp>
        <p:nvGrpSpPr>
          <p:cNvPr id="499" name="Google Shape;499;p53"/>
          <p:cNvGrpSpPr/>
          <p:nvPr/>
        </p:nvGrpSpPr>
        <p:grpSpPr>
          <a:xfrm>
            <a:off x="320361" y="754158"/>
            <a:ext cx="43276" cy="411646"/>
            <a:chOff x="1256711" y="1178908"/>
            <a:chExt cx="43276" cy="411646"/>
          </a:xfrm>
        </p:grpSpPr>
        <p:grpSp>
          <p:nvGrpSpPr>
            <p:cNvPr id="500" name="Google Shape;500;p53"/>
            <p:cNvGrpSpPr/>
            <p:nvPr/>
          </p:nvGrpSpPr>
          <p:grpSpPr>
            <a:xfrm>
              <a:off x="1256711" y="1178908"/>
              <a:ext cx="43276" cy="184846"/>
              <a:chOff x="1256700" y="1103575"/>
              <a:chExt cx="60900" cy="260200"/>
            </a:xfrm>
          </p:grpSpPr>
          <p:sp>
            <p:nvSpPr>
              <p:cNvPr id="501" name="Google Shape;501;p53"/>
              <p:cNvSpPr/>
              <p:nvPr/>
            </p:nvSpPr>
            <p:spPr>
              <a:xfrm>
                <a:off x="1256700" y="110357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53"/>
              <p:cNvSpPr/>
              <p:nvPr/>
            </p:nvSpPr>
            <p:spPr>
              <a:xfrm>
                <a:off x="1256700" y="120322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53"/>
              <p:cNvSpPr/>
              <p:nvPr/>
            </p:nvSpPr>
            <p:spPr>
              <a:xfrm>
                <a:off x="1256700" y="130287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4" name="Google Shape;504;p53"/>
            <p:cNvGrpSpPr/>
            <p:nvPr/>
          </p:nvGrpSpPr>
          <p:grpSpPr>
            <a:xfrm>
              <a:off x="1256711" y="1405708"/>
              <a:ext cx="43276" cy="184846"/>
              <a:chOff x="1256700" y="1103575"/>
              <a:chExt cx="60900" cy="260200"/>
            </a:xfrm>
          </p:grpSpPr>
          <p:sp>
            <p:nvSpPr>
              <p:cNvPr id="505" name="Google Shape;505;p53"/>
              <p:cNvSpPr/>
              <p:nvPr/>
            </p:nvSpPr>
            <p:spPr>
              <a:xfrm>
                <a:off x="1256700" y="110357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53"/>
              <p:cNvSpPr/>
              <p:nvPr/>
            </p:nvSpPr>
            <p:spPr>
              <a:xfrm>
                <a:off x="1256700" y="120322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53"/>
              <p:cNvSpPr/>
              <p:nvPr/>
            </p:nvSpPr>
            <p:spPr>
              <a:xfrm>
                <a:off x="1256700" y="130287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55"/>
          <p:cNvSpPr/>
          <p:nvPr/>
        </p:nvSpPr>
        <p:spPr>
          <a:xfrm>
            <a:off x="1181400" y="4001050"/>
            <a:ext cx="3029400" cy="3029400"/>
          </a:xfrm>
          <a:prstGeom prst="ellipse">
            <a:avLst/>
          </a:pr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100019" scaled="0"/>
          </a:gradFill>
          <a:ln>
            <a:noFill/>
          </a:ln>
          <a:effectLst>
            <a:outerShdw blurRad="57150" dist="19050" dir="5400000" algn="bl" rotWithShape="0">
              <a:schemeClr val="accent1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17" name="Google Shape;517;p55"/>
          <p:cNvPicPr preferRelativeResize="0"/>
          <p:nvPr/>
        </p:nvPicPr>
        <p:blipFill rotWithShape="1">
          <a:blip r:embed="rId2">
            <a:alphaModFix/>
          </a:blip>
          <a:srcRect l="7340" r="4538" b="19768"/>
          <a:stretch/>
        </p:blipFill>
        <p:spPr>
          <a:xfrm rot="9000006">
            <a:off x="6631531" y="3074710"/>
            <a:ext cx="4407288" cy="3040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518" name="Google Shape;518;p55"/>
          <p:cNvPicPr preferRelativeResize="0"/>
          <p:nvPr/>
        </p:nvPicPr>
        <p:blipFill rotWithShape="1">
          <a:blip r:embed="rId2">
            <a:alphaModFix/>
          </a:blip>
          <a:srcRect l="7340" r="4538" b="19768"/>
          <a:stretch/>
        </p:blipFill>
        <p:spPr>
          <a:xfrm rot="10078522">
            <a:off x="2368356" y="-2528990"/>
            <a:ext cx="4407288" cy="3040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19" name="Google Shape;519;p55"/>
          <p:cNvPicPr preferRelativeResize="0"/>
          <p:nvPr/>
        </p:nvPicPr>
        <p:blipFill rotWithShape="1">
          <a:blip r:embed="rId2">
            <a:alphaModFix/>
          </a:blip>
          <a:srcRect l="7340" r="4538" b="19768"/>
          <a:stretch/>
        </p:blipFill>
        <p:spPr>
          <a:xfrm rot="-8099992">
            <a:off x="-1888368" y="3524285"/>
            <a:ext cx="4407289" cy="3040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56"/>
          <p:cNvSpPr/>
          <p:nvPr/>
        </p:nvSpPr>
        <p:spPr>
          <a:xfrm>
            <a:off x="6982463" y="3599050"/>
            <a:ext cx="3058800" cy="30588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7150" dist="9525" dir="10320000" algn="bl" rotWithShape="0">
              <a:schemeClr val="accent1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22" name="Google Shape;522;p56"/>
          <p:cNvPicPr preferRelativeResize="0"/>
          <p:nvPr/>
        </p:nvPicPr>
        <p:blipFill rotWithShape="1">
          <a:blip r:embed="rId2">
            <a:alphaModFix/>
          </a:blip>
          <a:srcRect l="7340" r="4538" b="19768"/>
          <a:stretch/>
        </p:blipFill>
        <p:spPr>
          <a:xfrm rot="9134656">
            <a:off x="6293780" y="3644943"/>
            <a:ext cx="4436165" cy="3060612"/>
          </a:xfrm>
          <a:prstGeom prst="rect">
            <a:avLst/>
          </a:prstGeom>
          <a:noFill/>
          <a:ln>
            <a:noFill/>
          </a:ln>
        </p:spPr>
      </p:pic>
      <p:pic>
        <p:nvPicPr>
          <p:cNvPr id="523" name="Google Shape;523;p56"/>
          <p:cNvPicPr preferRelativeResize="0"/>
          <p:nvPr/>
        </p:nvPicPr>
        <p:blipFill rotWithShape="1">
          <a:blip r:embed="rId2">
            <a:alphaModFix/>
          </a:blip>
          <a:srcRect l="7340" r="4538" b="19768"/>
          <a:stretch/>
        </p:blipFill>
        <p:spPr>
          <a:xfrm rot="-2359540">
            <a:off x="-1115599" y="-633789"/>
            <a:ext cx="3498423" cy="2413614"/>
          </a:xfrm>
          <a:prstGeom prst="rect">
            <a:avLst/>
          </a:prstGeom>
          <a:noFill/>
          <a:ln>
            <a:noFill/>
          </a:ln>
        </p:spPr>
      </p:pic>
      <p:pic>
        <p:nvPicPr>
          <p:cNvPr id="524" name="Google Shape;524;p56"/>
          <p:cNvPicPr preferRelativeResize="0"/>
          <p:nvPr/>
        </p:nvPicPr>
        <p:blipFill rotWithShape="1">
          <a:blip r:embed="rId2">
            <a:alphaModFix/>
          </a:blip>
          <a:srcRect l="7340" r="4538" b="19768"/>
          <a:stretch/>
        </p:blipFill>
        <p:spPr>
          <a:xfrm rot="8382963">
            <a:off x="7473048" y="-1903224"/>
            <a:ext cx="3498429" cy="2413614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p56"/>
          <p:cNvSpPr/>
          <p:nvPr/>
        </p:nvSpPr>
        <p:spPr>
          <a:xfrm>
            <a:off x="-1677013" y="3486525"/>
            <a:ext cx="3352800" cy="33528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7150" dist="9525" dir="10320000" algn="bl" rotWithShape="0">
              <a:schemeClr val="accent1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20000" y="1320850"/>
            <a:ext cx="3711600" cy="140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3684525"/>
            <a:ext cx="1599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20000" y="2724500"/>
            <a:ext cx="2970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250">
                <a:solidFill>
                  <a:srgbClr val="434343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18" name="Google Shape;18;p4"/>
          <p:cNvGrpSpPr/>
          <p:nvPr/>
        </p:nvGrpSpPr>
        <p:grpSpPr>
          <a:xfrm>
            <a:off x="-1339904" y="-1185801"/>
            <a:ext cx="12160813" cy="7808633"/>
            <a:chOff x="-1339904" y="-1185801"/>
            <a:chExt cx="12160813" cy="7808633"/>
          </a:xfrm>
        </p:grpSpPr>
        <p:pic>
          <p:nvPicPr>
            <p:cNvPr id="19" name="Google Shape;19;p4"/>
            <p:cNvPicPr preferRelativeResize="0"/>
            <p:nvPr/>
          </p:nvPicPr>
          <p:blipFill rotWithShape="1">
            <a:blip r:embed="rId2">
              <a:alphaModFix/>
            </a:blip>
            <a:srcRect l="7340" r="4538" b="19768"/>
            <a:stretch/>
          </p:blipFill>
          <p:spPr>
            <a:xfrm rot="8953342">
              <a:off x="7319478" y="3926390"/>
              <a:ext cx="3005447" cy="207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20;p4"/>
            <p:cNvPicPr preferRelativeResize="0"/>
            <p:nvPr/>
          </p:nvPicPr>
          <p:blipFill rotWithShape="1">
            <a:blip r:embed="rId2">
              <a:alphaModFix/>
            </a:blip>
            <a:srcRect l="7340" r="4538" b="19768"/>
            <a:stretch/>
          </p:blipFill>
          <p:spPr>
            <a:xfrm rot="-3692454">
              <a:off x="-1239920" y="-562380"/>
              <a:ext cx="2406994" cy="166063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" name="Google Shape;21;p4"/>
            <p:cNvPicPr preferRelativeResize="0"/>
            <p:nvPr/>
          </p:nvPicPr>
          <p:blipFill rotWithShape="1">
            <a:blip r:embed="rId2">
              <a:alphaModFix/>
            </a:blip>
            <a:srcRect l="7340" r="4538" b="19768"/>
            <a:stretch/>
          </p:blipFill>
          <p:spPr>
            <a:xfrm rot="-3692454">
              <a:off x="8313930" y="-562380"/>
              <a:ext cx="2406994" cy="166063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34;p6"/>
          <p:cNvGrpSpPr/>
          <p:nvPr/>
        </p:nvGrpSpPr>
        <p:grpSpPr>
          <a:xfrm rot="10800000" flipH="1">
            <a:off x="-1005221" y="-1621477"/>
            <a:ext cx="11792220" cy="7946477"/>
            <a:chOff x="-1039434" y="-1185730"/>
            <a:chExt cx="11792220" cy="7946477"/>
          </a:xfrm>
        </p:grpSpPr>
        <p:pic>
          <p:nvPicPr>
            <p:cNvPr id="35" name="Google Shape;35;p6"/>
            <p:cNvPicPr preferRelativeResize="0"/>
            <p:nvPr/>
          </p:nvPicPr>
          <p:blipFill rotWithShape="1">
            <a:blip r:embed="rId2">
              <a:alphaModFix/>
            </a:blip>
            <a:srcRect l="7340" r="4538" b="19768"/>
            <a:stretch/>
          </p:blipFill>
          <p:spPr>
            <a:xfrm rot="7826467" flipH="1">
              <a:off x="7486249" y="3907813"/>
              <a:ext cx="3005448" cy="207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Google Shape;36;p6"/>
            <p:cNvPicPr preferRelativeResize="0"/>
            <p:nvPr/>
          </p:nvPicPr>
          <p:blipFill rotWithShape="1">
            <a:blip r:embed="rId2">
              <a:alphaModFix/>
            </a:blip>
            <a:srcRect l="7340" r="4538" b="19768"/>
            <a:stretch/>
          </p:blipFill>
          <p:spPr>
            <a:xfrm rot="1428959" flipH="1">
              <a:off x="-806636" y="4315957"/>
              <a:ext cx="2406993" cy="166063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Google Shape;37;p6"/>
            <p:cNvPicPr preferRelativeResize="0"/>
            <p:nvPr/>
          </p:nvPicPr>
          <p:blipFill rotWithShape="1">
            <a:blip r:embed="rId2">
              <a:alphaModFix/>
            </a:blip>
            <a:srcRect l="7340" r="4538" b="19768"/>
            <a:stretch/>
          </p:blipFill>
          <p:spPr>
            <a:xfrm rot="697866" flipH="1">
              <a:off x="7427023" y="-960143"/>
              <a:ext cx="2406996" cy="166063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7"/>
          <p:cNvGrpSpPr/>
          <p:nvPr/>
        </p:nvGrpSpPr>
        <p:grpSpPr>
          <a:xfrm>
            <a:off x="6368725" y="-3096875"/>
            <a:ext cx="6112800" cy="6112800"/>
            <a:chOff x="6368725" y="-3096875"/>
            <a:chExt cx="6112800" cy="6112800"/>
          </a:xfrm>
        </p:grpSpPr>
        <p:sp>
          <p:nvSpPr>
            <p:cNvPr id="41" name="Google Shape;41;p7"/>
            <p:cNvSpPr/>
            <p:nvPr/>
          </p:nvSpPr>
          <p:spPr>
            <a:xfrm>
              <a:off x="6368725" y="-3096875"/>
              <a:ext cx="6112800" cy="6112800"/>
            </a:xfrm>
            <a:prstGeom prst="ellipse">
              <a:avLst/>
            </a:prstGeom>
            <a:gradFill>
              <a:gsLst>
                <a:gs pos="0">
                  <a:srgbClr val="8DF1FF"/>
                </a:gs>
                <a:gs pos="30000">
                  <a:srgbClr val="F2CEFF"/>
                </a:gs>
                <a:gs pos="100000">
                  <a:srgbClr val="0445FF"/>
                </a:gs>
              </a:gsLst>
              <a:lin ang="8100019" scaled="0"/>
            </a:gradFill>
            <a:ln>
              <a:noFill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2" name="Google Shape;42;p7"/>
            <p:cNvPicPr preferRelativeResize="0"/>
            <p:nvPr/>
          </p:nvPicPr>
          <p:blipFill rotWithShape="1">
            <a:blip r:embed="rId2">
              <a:alphaModFix/>
            </a:blip>
            <a:srcRect l="7340" r="4538" b="19768"/>
            <a:stretch/>
          </p:blipFill>
          <p:spPr>
            <a:xfrm rot="3599913">
              <a:off x="7727360" y="-484175"/>
              <a:ext cx="3160826" cy="21807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Google Shape;43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2051224">
              <a:off x="8345293" y="898004"/>
              <a:ext cx="709013" cy="53729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720000" y="475600"/>
            <a:ext cx="4200900" cy="8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36135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pic>
        <p:nvPicPr>
          <p:cNvPr id="46" name="Google Shape;46;p7"/>
          <p:cNvPicPr preferRelativeResize="0"/>
          <p:nvPr/>
        </p:nvPicPr>
        <p:blipFill rotWithShape="1">
          <a:blip r:embed="rId2">
            <a:alphaModFix/>
          </a:blip>
          <a:srcRect l="7340" r="4538" b="19768"/>
          <a:stretch/>
        </p:blipFill>
        <p:spPr>
          <a:xfrm rot="-8100003">
            <a:off x="-1854460" y="3356557"/>
            <a:ext cx="4536370" cy="312971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7"/>
          <p:cNvSpPr/>
          <p:nvPr/>
        </p:nvSpPr>
        <p:spPr>
          <a:xfrm>
            <a:off x="8125275" y="3927563"/>
            <a:ext cx="1633500" cy="16335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chemeClr val="accent1">
                <a:alpha val="4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3_1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7"/>
          <p:cNvGrpSpPr/>
          <p:nvPr/>
        </p:nvGrpSpPr>
        <p:grpSpPr>
          <a:xfrm>
            <a:off x="-626179" y="-1185730"/>
            <a:ext cx="10883154" cy="7341565"/>
            <a:chOff x="-626179" y="-1185730"/>
            <a:chExt cx="10883154" cy="7341565"/>
          </a:xfrm>
        </p:grpSpPr>
        <p:pic>
          <p:nvPicPr>
            <p:cNvPr id="141" name="Google Shape;141;p17"/>
            <p:cNvPicPr preferRelativeResize="0"/>
            <p:nvPr/>
          </p:nvPicPr>
          <p:blipFill rotWithShape="1">
            <a:blip r:embed="rId2">
              <a:alphaModFix/>
            </a:blip>
            <a:srcRect l="7340" r="4538" b="19768"/>
            <a:stretch/>
          </p:blipFill>
          <p:spPr>
            <a:xfrm rot="5399979">
              <a:off x="8130378" y="118434"/>
              <a:ext cx="2516797" cy="173638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2" name="Google Shape;142;p17"/>
            <p:cNvPicPr preferRelativeResize="0"/>
            <p:nvPr/>
          </p:nvPicPr>
          <p:blipFill rotWithShape="1">
            <a:blip r:embed="rId2">
              <a:alphaModFix/>
            </a:blip>
            <a:srcRect l="7340" r="4538" b="19768"/>
            <a:stretch/>
          </p:blipFill>
          <p:spPr>
            <a:xfrm rot="431542">
              <a:off x="7475217" y="4351057"/>
              <a:ext cx="2406995" cy="16606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3" name="Google Shape;143;p17"/>
            <p:cNvPicPr preferRelativeResize="0"/>
            <p:nvPr/>
          </p:nvPicPr>
          <p:blipFill rotWithShape="1">
            <a:blip r:embed="rId2">
              <a:alphaModFix/>
            </a:blip>
            <a:srcRect l="7340" r="4538" b="19768"/>
            <a:stretch/>
          </p:blipFill>
          <p:spPr>
            <a:xfrm rot="-697866">
              <a:off x="-483495" y="-960143"/>
              <a:ext cx="2406996" cy="166063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4" name="Google Shape;144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7"/>
          <p:cNvSpPr/>
          <p:nvPr/>
        </p:nvSpPr>
        <p:spPr>
          <a:xfrm>
            <a:off x="-1358125" y="4329300"/>
            <a:ext cx="4833000" cy="4833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13560000" algn="bl" rotWithShape="0">
              <a:srgbClr val="4877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3_1_1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18"/>
          <p:cNvGrpSpPr/>
          <p:nvPr/>
        </p:nvGrpSpPr>
        <p:grpSpPr>
          <a:xfrm>
            <a:off x="-882095" y="-726333"/>
            <a:ext cx="11272713" cy="7422400"/>
            <a:chOff x="-882095" y="-726333"/>
            <a:chExt cx="11272713" cy="7422400"/>
          </a:xfrm>
        </p:grpSpPr>
        <p:pic>
          <p:nvPicPr>
            <p:cNvPr id="148" name="Google Shape;148;p18"/>
            <p:cNvPicPr preferRelativeResize="0"/>
            <p:nvPr/>
          </p:nvPicPr>
          <p:blipFill rotWithShape="1">
            <a:blip r:embed="rId2">
              <a:alphaModFix/>
            </a:blip>
            <a:srcRect l="7340" r="4538" b="19768"/>
            <a:stretch/>
          </p:blipFill>
          <p:spPr>
            <a:xfrm rot="9900020" flipH="1">
              <a:off x="6921273" y="4268971"/>
              <a:ext cx="3005449" cy="207349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9" name="Google Shape;149;p18"/>
            <p:cNvPicPr preferRelativeResize="0"/>
            <p:nvPr/>
          </p:nvPicPr>
          <p:blipFill rotWithShape="1">
            <a:blip r:embed="rId2">
              <a:alphaModFix/>
            </a:blip>
            <a:srcRect l="7340" r="4538" b="19768"/>
            <a:stretch/>
          </p:blipFill>
          <p:spPr>
            <a:xfrm rot="9967875" flipH="1">
              <a:off x="-395585" y="-337669"/>
              <a:ext cx="1694844" cy="116931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" name="Google Shape;150;p18"/>
            <p:cNvPicPr preferRelativeResize="0"/>
            <p:nvPr/>
          </p:nvPicPr>
          <p:blipFill rotWithShape="1">
            <a:blip r:embed="rId2">
              <a:alphaModFix/>
            </a:blip>
            <a:srcRect l="7340" r="4538" b="19768"/>
            <a:stretch/>
          </p:blipFill>
          <p:spPr>
            <a:xfrm rot="-9298886" flipH="1">
              <a:off x="-643870" y="4343254"/>
              <a:ext cx="2406997" cy="16606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" name="Google Shape;151;p18"/>
            <p:cNvPicPr preferRelativeResize="0"/>
            <p:nvPr/>
          </p:nvPicPr>
          <p:blipFill rotWithShape="1">
            <a:blip r:embed="rId2">
              <a:alphaModFix/>
            </a:blip>
            <a:srcRect l="7340" r="4538" b="19768"/>
            <a:stretch/>
          </p:blipFill>
          <p:spPr>
            <a:xfrm rot="3056069" flipH="1">
              <a:off x="7783994" y="-98945"/>
              <a:ext cx="2406993" cy="166063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" name="Google Shape;152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9900052">
              <a:off x="7921719" y="4326404"/>
              <a:ext cx="709013" cy="53729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3" name="Google Shape;153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ONE_COLUMN_TEXT_1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8"/>
          <p:cNvSpPr txBox="1">
            <a:spLocks noGrp="1"/>
          </p:cNvSpPr>
          <p:nvPr>
            <p:ph type="title"/>
          </p:nvPr>
        </p:nvSpPr>
        <p:spPr>
          <a:xfrm>
            <a:off x="4229875" y="475600"/>
            <a:ext cx="4200900" cy="8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>
            <a:endParaRPr/>
          </a:p>
        </p:txBody>
      </p:sp>
      <p:sp>
        <p:nvSpPr>
          <p:cNvPr id="266" name="Google Shape;266;p28"/>
          <p:cNvSpPr txBox="1">
            <a:spLocks noGrp="1"/>
          </p:cNvSpPr>
          <p:nvPr>
            <p:ph type="body" idx="1"/>
          </p:nvPr>
        </p:nvSpPr>
        <p:spPr>
          <a:xfrm>
            <a:off x="4817275" y="1152475"/>
            <a:ext cx="36135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rbitron Black"/>
              <a:buNone/>
              <a:defRPr sz="23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rbitron Black"/>
              <a:buNone/>
              <a:defRPr sz="2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rbitron Black"/>
              <a:buNone/>
              <a:defRPr sz="2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rbitron Black"/>
              <a:buNone/>
              <a:defRPr sz="2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rbitron Black"/>
              <a:buNone/>
              <a:defRPr sz="2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rbitron Black"/>
              <a:buNone/>
              <a:defRPr sz="2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rbitron Black"/>
              <a:buNone/>
              <a:defRPr sz="2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rbitron Black"/>
              <a:buNone/>
              <a:defRPr sz="2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rbitron Black"/>
              <a:buNone/>
              <a:defRPr sz="2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Char char="●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Char char="○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Char char="■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Char char="●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Char char="○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Char char="■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Char char="●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Char char="○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arker Grotesque"/>
              <a:buChar char="■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8" r:id="rId6"/>
    <p:sldLayoutId id="2147483663" r:id="rId7"/>
    <p:sldLayoutId id="2147483664" r:id="rId8"/>
    <p:sldLayoutId id="2147483674" r:id="rId9"/>
    <p:sldLayoutId id="2147483679" r:id="rId10"/>
    <p:sldLayoutId id="2147483681" r:id="rId11"/>
    <p:sldLayoutId id="2147483687" r:id="rId12"/>
    <p:sldLayoutId id="2147483699" r:id="rId13"/>
    <p:sldLayoutId id="2147483701" r:id="rId14"/>
    <p:sldLayoutId id="2147483702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6" Type="http://schemas.openxmlformats.org/officeDocument/2006/relationships/slide" Target="slide3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7" Type="http://schemas.openxmlformats.org/officeDocument/2006/relationships/slide" Target="slide3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5.wdp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png"/><Relationship Id="rId5" Type="http://schemas.openxmlformats.org/officeDocument/2006/relationships/slide" Target="slide3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6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slide" Target="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microsoft.com/office/2007/relationships/hdphoto" Target="../media/hdphoto3.wdp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4.wdp"/><Relationship Id="rId5" Type="http://schemas.openxmlformats.org/officeDocument/2006/relationships/image" Target="../media/image13.png"/><Relationship Id="rId4" Type="http://schemas.openxmlformats.org/officeDocument/2006/relationships/slide" Target="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35;p59">
            <a:extLst>
              <a:ext uri="{FF2B5EF4-FFF2-40B4-BE49-F238E27FC236}">
                <a16:creationId xmlns:a16="http://schemas.microsoft.com/office/drawing/2014/main" id="{6B5306B8-37FB-A90E-7C3A-781D25828C98}"/>
              </a:ext>
            </a:extLst>
          </p:cNvPr>
          <p:cNvSpPr/>
          <p:nvPr/>
        </p:nvSpPr>
        <p:spPr>
          <a:xfrm>
            <a:off x="1674987" y="2873314"/>
            <a:ext cx="6258841" cy="4408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it-IT" dirty="0">
                <a:gradFill>
                  <a:gsLst>
                    <a:gs pos="0">
                      <a:srgbClr val="8DF1FF"/>
                    </a:gs>
                    <a:gs pos="30000">
                      <a:srgbClr val="F2CEFF"/>
                    </a:gs>
                    <a:gs pos="100000">
                      <a:srgbClr val="0445FF"/>
                    </a:gs>
                  </a:gsLst>
                  <a:lin ang="8099331" scaled="0"/>
                </a:gradFill>
                <a:latin typeface="Orbitron;900"/>
              </a:rPr>
              <a:t>CLIMATE CHANGE</a:t>
            </a:r>
            <a:endParaRPr b="0" i="0" dirty="0">
              <a:ln>
                <a:noFill/>
              </a:ln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099331" scaled="0"/>
              </a:gradFill>
              <a:latin typeface="Orbitron;900"/>
            </a:endParaRPr>
          </a:p>
        </p:txBody>
      </p:sp>
      <p:sp>
        <p:nvSpPr>
          <p:cNvPr id="535" name="Google Shape;535;p59"/>
          <p:cNvSpPr/>
          <p:nvPr/>
        </p:nvSpPr>
        <p:spPr>
          <a:xfrm>
            <a:off x="2198746" y="2226757"/>
            <a:ext cx="5247901" cy="4408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it-IT" dirty="0">
                <a:gradFill>
                  <a:gsLst>
                    <a:gs pos="0">
                      <a:srgbClr val="8DF1FF"/>
                    </a:gs>
                    <a:gs pos="30000">
                      <a:srgbClr val="F2CEFF"/>
                    </a:gs>
                    <a:gs pos="100000">
                      <a:srgbClr val="0445FF"/>
                    </a:gs>
                  </a:gsLst>
                  <a:lin ang="8099331" scaled="0"/>
                </a:gradFill>
                <a:latin typeface="Orbitron;900"/>
              </a:rPr>
              <a:t>ANALYSIS FOR</a:t>
            </a:r>
            <a:endParaRPr b="0" i="0" dirty="0">
              <a:ln>
                <a:noFill/>
              </a:ln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099331" scaled="0"/>
              </a:gradFill>
              <a:latin typeface="Orbitron;900"/>
            </a:endParaRPr>
          </a:p>
        </p:txBody>
      </p:sp>
      <p:sp>
        <p:nvSpPr>
          <p:cNvPr id="534" name="Google Shape;534;p59"/>
          <p:cNvSpPr/>
          <p:nvPr/>
        </p:nvSpPr>
        <p:spPr>
          <a:xfrm>
            <a:off x="2898647" y="1566921"/>
            <a:ext cx="4023361" cy="4408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it-IT" b="0" i="0" dirty="0">
                <a:ln>
                  <a:noFill/>
                </a:ln>
                <a:gradFill>
                  <a:gsLst>
                    <a:gs pos="0">
                      <a:srgbClr val="8DF1FF"/>
                    </a:gs>
                    <a:gs pos="30000">
                      <a:srgbClr val="F2CEFF"/>
                    </a:gs>
                    <a:gs pos="100000">
                      <a:srgbClr val="0445FF"/>
                    </a:gs>
                  </a:gsLst>
                  <a:lin ang="8099331" scaled="0"/>
                </a:gradFill>
                <a:latin typeface="Orbitron;900"/>
              </a:rPr>
              <a:t>SENTIMENT</a:t>
            </a:r>
            <a:endParaRPr b="0" i="0" dirty="0">
              <a:ln>
                <a:noFill/>
              </a:ln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099331" scaled="0"/>
              </a:gradFill>
              <a:latin typeface="Orbitron;900"/>
            </a:endParaRPr>
          </a:p>
        </p:txBody>
      </p:sp>
      <p:sp>
        <p:nvSpPr>
          <p:cNvPr id="537" name="Google Shape;537;p59"/>
          <p:cNvSpPr txBox="1">
            <a:spLocks noGrp="1"/>
          </p:cNvSpPr>
          <p:nvPr>
            <p:ph type="subTitle" idx="1"/>
          </p:nvPr>
        </p:nvSpPr>
        <p:spPr>
          <a:xfrm>
            <a:off x="2509175" y="3899385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Alberto Formaggio 21145148 – </a:t>
            </a:r>
            <a:br>
              <a:rPr lang="en" dirty="0"/>
            </a:br>
            <a:r>
              <a:rPr lang="en" dirty="0"/>
              <a:t>Data Mining NDBI023</a:t>
            </a:r>
            <a:endParaRPr dirty="0"/>
          </a:p>
        </p:txBody>
      </p:sp>
      <p:grpSp>
        <p:nvGrpSpPr>
          <p:cNvPr id="538" name="Google Shape;538;p59"/>
          <p:cNvGrpSpPr/>
          <p:nvPr/>
        </p:nvGrpSpPr>
        <p:grpSpPr>
          <a:xfrm>
            <a:off x="1213874" y="751483"/>
            <a:ext cx="43276" cy="411646"/>
            <a:chOff x="1256711" y="1178908"/>
            <a:chExt cx="43276" cy="411646"/>
          </a:xfrm>
        </p:grpSpPr>
        <p:grpSp>
          <p:nvGrpSpPr>
            <p:cNvPr id="539" name="Google Shape;539;p59"/>
            <p:cNvGrpSpPr/>
            <p:nvPr/>
          </p:nvGrpSpPr>
          <p:grpSpPr>
            <a:xfrm>
              <a:off x="1256711" y="1178908"/>
              <a:ext cx="43276" cy="184846"/>
              <a:chOff x="1256700" y="1103575"/>
              <a:chExt cx="60900" cy="260200"/>
            </a:xfrm>
          </p:grpSpPr>
          <p:sp>
            <p:nvSpPr>
              <p:cNvPr id="540" name="Google Shape;540;p59"/>
              <p:cNvSpPr/>
              <p:nvPr/>
            </p:nvSpPr>
            <p:spPr>
              <a:xfrm>
                <a:off x="1256700" y="110357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59"/>
              <p:cNvSpPr/>
              <p:nvPr/>
            </p:nvSpPr>
            <p:spPr>
              <a:xfrm>
                <a:off x="1256700" y="120322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59"/>
              <p:cNvSpPr/>
              <p:nvPr/>
            </p:nvSpPr>
            <p:spPr>
              <a:xfrm>
                <a:off x="1256700" y="130287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3" name="Google Shape;543;p59"/>
            <p:cNvGrpSpPr/>
            <p:nvPr/>
          </p:nvGrpSpPr>
          <p:grpSpPr>
            <a:xfrm>
              <a:off x="1256711" y="1405708"/>
              <a:ext cx="43276" cy="184846"/>
              <a:chOff x="1256700" y="1103575"/>
              <a:chExt cx="60900" cy="260200"/>
            </a:xfrm>
          </p:grpSpPr>
          <p:sp>
            <p:nvSpPr>
              <p:cNvPr id="544" name="Google Shape;544;p59"/>
              <p:cNvSpPr/>
              <p:nvPr/>
            </p:nvSpPr>
            <p:spPr>
              <a:xfrm>
                <a:off x="1256700" y="110357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59"/>
              <p:cNvSpPr/>
              <p:nvPr/>
            </p:nvSpPr>
            <p:spPr>
              <a:xfrm>
                <a:off x="1256700" y="120322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59"/>
              <p:cNvSpPr/>
              <p:nvPr/>
            </p:nvSpPr>
            <p:spPr>
              <a:xfrm>
                <a:off x="1256700" y="130287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47" name="Google Shape;547;p59"/>
          <p:cNvGrpSpPr/>
          <p:nvPr/>
        </p:nvGrpSpPr>
        <p:grpSpPr>
          <a:xfrm>
            <a:off x="6947274" y="3898783"/>
            <a:ext cx="43276" cy="411646"/>
            <a:chOff x="1256711" y="1178908"/>
            <a:chExt cx="43276" cy="411646"/>
          </a:xfrm>
        </p:grpSpPr>
        <p:grpSp>
          <p:nvGrpSpPr>
            <p:cNvPr id="548" name="Google Shape;548;p59"/>
            <p:cNvGrpSpPr/>
            <p:nvPr/>
          </p:nvGrpSpPr>
          <p:grpSpPr>
            <a:xfrm>
              <a:off x="1256711" y="1178908"/>
              <a:ext cx="43276" cy="184846"/>
              <a:chOff x="1256700" y="1103575"/>
              <a:chExt cx="60900" cy="260200"/>
            </a:xfrm>
          </p:grpSpPr>
          <p:sp>
            <p:nvSpPr>
              <p:cNvPr id="549" name="Google Shape;549;p59"/>
              <p:cNvSpPr/>
              <p:nvPr/>
            </p:nvSpPr>
            <p:spPr>
              <a:xfrm>
                <a:off x="1256700" y="110357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59"/>
              <p:cNvSpPr/>
              <p:nvPr/>
            </p:nvSpPr>
            <p:spPr>
              <a:xfrm>
                <a:off x="1256700" y="120322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59"/>
              <p:cNvSpPr/>
              <p:nvPr/>
            </p:nvSpPr>
            <p:spPr>
              <a:xfrm>
                <a:off x="1256700" y="130287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2" name="Google Shape;552;p59"/>
            <p:cNvGrpSpPr/>
            <p:nvPr/>
          </p:nvGrpSpPr>
          <p:grpSpPr>
            <a:xfrm>
              <a:off x="1256711" y="1405708"/>
              <a:ext cx="43276" cy="184846"/>
              <a:chOff x="1256700" y="1103575"/>
              <a:chExt cx="60900" cy="260200"/>
            </a:xfrm>
          </p:grpSpPr>
          <p:sp>
            <p:nvSpPr>
              <p:cNvPr id="553" name="Google Shape;553;p59"/>
              <p:cNvSpPr/>
              <p:nvPr/>
            </p:nvSpPr>
            <p:spPr>
              <a:xfrm>
                <a:off x="1256700" y="110357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59"/>
              <p:cNvSpPr/>
              <p:nvPr/>
            </p:nvSpPr>
            <p:spPr>
              <a:xfrm>
                <a:off x="1256700" y="120322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59"/>
              <p:cNvSpPr/>
              <p:nvPr/>
            </p:nvSpPr>
            <p:spPr>
              <a:xfrm>
                <a:off x="1256700" y="130287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56" name="Google Shape;556;p59"/>
          <p:cNvSpPr/>
          <p:nvPr/>
        </p:nvSpPr>
        <p:spPr>
          <a:xfrm>
            <a:off x="2509175" y="-3861800"/>
            <a:ext cx="4830000" cy="48303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chemeClr val="accent1">
                <a:alpha val="4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59"/>
          <p:cNvSpPr/>
          <p:nvPr/>
        </p:nvSpPr>
        <p:spPr>
          <a:xfrm>
            <a:off x="7446650" y="3964738"/>
            <a:ext cx="1260600" cy="1260600"/>
          </a:xfrm>
          <a:prstGeom prst="ellipse">
            <a:avLst/>
          </a:pr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100019" scaled="0"/>
          </a:gradFill>
          <a:ln>
            <a:noFill/>
          </a:ln>
          <a:effectLst>
            <a:outerShdw blurRad="57150" dist="19050" dir="5400000" algn="bl" rotWithShape="0">
              <a:srgbClr val="4877FF">
                <a:alpha val="76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59"/>
          <p:cNvSpPr/>
          <p:nvPr/>
        </p:nvSpPr>
        <p:spPr>
          <a:xfrm>
            <a:off x="-1777700" y="1816800"/>
            <a:ext cx="3524100" cy="3524100"/>
          </a:xfrm>
          <a:prstGeom prst="ellipse">
            <a:avLst/>
          </a:pr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100019" scaled="0"/>
          </a:gradFill>
          <a:ln>
            <a:noFill/>
          </a:ln>
          <a:effectLst>
            <a:outerShdw blurRad="57150" dist="19050" dir="5400000" algn="bl" rotWithShape="0">
              <a:schemeClr val="accent1">
                <a:alpha val="4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59"/>
          <p:cNvSpPr/>
          <p:nvPr/>
        </p:nvSpPr>
        <p:spPr>
          <a:xfrm>
            <a:off x="7111775" y="-1569850"/>
            <a:ext cx="3524100" cy="3524100"/>
          </a:xfrm>
          <a:prstGeom prst="ellipse">
            <a:avLst/>
          </a:pr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100019" scaled="0"/>
          </a:gradFill>
          <a:ln>
            <a:noFill/>
          </a:ln>
          <a:effectLst>
            <a:outerShdw blurRad="57150" dist="19050" dir="5400000" algn="bl" rotWithShape="0">
              <a:schemeClr val="accent1">
                <a:alpha val="4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0" name="Google Shape;560;p59"/>
          <p:cNvPicPr preferRelativeResize="0"/>
          <p:nvPr/>
        </p:nvPicPr>
        <p:blipFill rotWithShape="1">
          <a:blip r:embed="rId3">
            <a:alphaModFix/>
          </a:blip>
          <a:srcRect l="7340" r="4538" b="19768"/>
          <a:stretch/>
        </p:blipFill>
        <p:spPr>
          <a:xfrm rot="-9134663" flipH="1">
            <a:off x="-1755148" y="3031026"/>
            <a:ext cx="5981304" cy="412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1" name="Google Shape;561;p59"/>
          <p:cNvPicPr preferRelativeResize="0"/>
          <p:nvPr/>
        </p:nvPicPr>
        <p:blipFill rotWithShape="1">
          <a:blip r:embed="rId3">
            <a:alphaModFix/>
          </a:blip>
          <a:srcRect l="7340" r="4538" b="19768"/>
          <a:stretch/>
        </p:blipFill>
        <p:spPr>
          <a:xfrm rot="2359540" flipH="1">
            <a:off x="6573591" y="-1878314"/>
            <a:ext cx="3498423" cy="2413614"/>
          </a:xfrm>
          <a:prstGeom prst="rect">
            <a:avLst/>
          </a:prstGeom>
          <a:noFill/>
          <a:ln>
            <a:noFill/>
          </a:ln>
        </p:spPr>
      </p:pic>
      <p:pic>
        <p:nvPicPr>
          <p:cNvPr id="562" name="Google Shape;562;p59"/>
          <p:cNvPicPr preferRelativeResize="0"/>
          <p:nvPr/>
        </p:nvPicPr>
        <p:blipFill rotWithShape="1">
          <a:blip r:embed="rId3">
            <a:alphaModFix/>
          </a:blip>
          <a:srcRect l="7340" r="4538" b="19768"/>
          <a:stretch/>
        </p:blipFill>
        <p:spPr>
          <a:xfrm rot="8099997" flipH="1">
            <a:off x="906367" y="-2284251"/>
            <a:ext cx="4111489" cy="2836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p59"/>
          <p:cNvPicPr preferRelativeResize="0"/>
          <p:nvPr/>
        </p:nvPicPr>
        <p:blipFill rotWithShape="1">
          <a:blip r:embed="rId3">
            <a:alphaModFix/>
          </a:blip>
          <a:srcRect l="7340" r="4538" b="19768"/>
          <a:stretch/>
        </p:blipFill>
        <p:spPr>
          <a:xfrm rot="7200074" flipH="1">
            <a:off x="6735534" y="2930973"/>
            <a:ext cx="4276576" cy="2950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051224">
            <a:off x="7536343" y="152779"/>
            <a:ext cx="709013" cy="537293"/>
          </a:xfrm>
          <a:prstGeom prst="rect">
            <a:avLst/>
          </a:prstGeom>
          <a:noFill/>
          <a:ln>
            <a:noFill/>
          </a:ln>
        </p:spPr>
      </p:pic>
      <p:sp>
        <p:nvSpPr>
          <p:cNvPr id="565" name="Google Shape;565;p59"/>
          <p:cNvSpPr/>
          <p:nvPr/>
        </p:nvSpPr>
        <p:spPr>
          <a:xfrm>
            <a:off x="-680625" y="-262950"/>
            <a:ext cx="1633500" cy="16335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chemeClr val="accent1">
                <a:alpha val="4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59"/>
          <p:cNvSpPr txBox="1">
            <a:spLocks noGrp="1"/>
          </p:cNvSpPr>
          <p:nvPr>
            <p:ph type="ctrTitle"/>
          </p:nvPr>
        </p:nvSpPr>
        <p:spPr>
          <a:xfrm>
            <a:off x="1496544" y="1858699"/>
            <a:ext cx="6692802" cy="122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SENTIMENT ANALYSIS FOR CLIMATE CHANGE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/>
                                        <p:tgtEl>
                                          <p:spTgt spid="5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/>
                                        <p:tgtEl>
                                          <p:spTgt spid="5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28" name="Google Shape;1528;p91"/>
          <p:cNvGraphicFramePr/>
          <p:nvPr>
            <p:extLst>
              <p:ext uri="{D42A27DB-BD31-4B8C-83A1-F6EECF244321}">
                <p14:modId xmlns:p14="http://schemas.microsoft.com/office/powerpoint/2010/main" val="2242000585"/>
              </p:ext>
            </p:extLst>
          </p:nvPr>
        </p:nvGraphicFramePr>
        <p:xfrm>
          <a:off x="833882" y="1088244"/>
          <a:ext cx="7604251" cy="2820440"/>
        </p:xfrm>
        <a:graphic>
          <a:graphicData uri="http://schemas.openxmlformats.org/drawingml/2006/table">
            <a:tbl>
              <a:tblPr>
                <a:noFill/>
                <a:tableStyleId>{9EBB896D-671F-483F-8AF0-2F95FBAE8A30}</a:tableStyleId>
              </a:tblPr>
              <a:tblGrid>
                <a:gridCol w="16349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87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47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52701">
                  <a:extLst>
                    <a:ext uri="{9D8B030D-6E8A-4147-A177-3AD203B41FA5}">
                      <a16:colId xmlns:a16="http://schemas.microsoft.com/office/drawing/2014/main" val="2485852650"/>
                    </a:ext>
                  </a:extLst>
                </a:gridCol>
              </a:tblGrid>
              <a:tr h="572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rgbClr val="8DF1FF"/>
                        </a:gs>
                        <a:gs pos="30000">
                          <a:srgbClr val="F2CEFF"/>
                        </a:gs>
                        <a:gs pos="100000">
                          <a:srgbClr val="0445FF"/>
                        </a:gs>
                      </a:gsLst>
                      <a:lin ang="8099331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ACCURACY</a:t>
                      </a:r>
                      <a:endParaRPr sz="1600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PRECISION</a:t>
                      </a:r>
                      <a:endParaRPr sz="1600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RECALL</a:t>
                      </a:r>
                      <a:endParaRPr sz="1600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F1-SCORE</a:t>
                      </a:r>
                      <a:endParaRPr sz="1600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9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4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MULTINOMIAL</a:t>
                      </a:r>
                      <a:r>
                        <a:rPr lang="it-IT" sz="14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 </a:t>
                      </a:r>
                      <a:r>
                        <a:rPr lang="it-IT" sz="14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BAYES</a:t>
                      </a:r>
                      <a:r>
                        <a:rPr lang="it-IT" sz="14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 </a:t>
                      </a:r>
                      <a:r>
                        <a:rPr lang="it-IT" sz="14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CLASSIFIER</a:t>
                      </a:r>
                      <a:endParaRPr sz="1400" b="1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87.6%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77%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79%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i="0" u="none" strike="noStrike" cap="none" dirty="0">
                          <a:solidFill>
                            <a:schemeClr val="dk1"/>
                          </a:solidFill>
                          <a:latin typeface="Orbitron"/>
                          <a:ea typeface="Darker Grotesque"/>
                          <a:cs typeface="Darker Grotesque"/>
                          <a:sym typeface="Arial"/>
                        </a:rPr>
                        <a:t>78%</a:t>
                      </a:r>
                      <a:endParaRPr sz="1800" b="1" i="0" u="none" strike="noStrike" cap="none" dirty="0">
                        <a:solidFill>
                          <a:schemeClr val="dk1"/>
                        </a:solidFill>
                        <a:latin typeface="Orbitron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7040031"/>
                  </a:ext>
                </a:extLst>
              </a:tr>
              <a:tr h="559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LOGITSTIC REGRESSION</a:t>
                      </a:r>
                      <a:endParaRPr sz="1400" b="1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86.7%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75%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78%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77%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9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4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LINEAR </a:t>
                      </a:r>
                      <a:r>
                        <a:rPr lang="it-IT" sz="14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SVM</a:t>
                      </a:r>
                      <a:endParaRPr sz="1400" b="1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87.2%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76%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78%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77%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9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4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NEURAL</a:t>
                      </a:r>
                      <a:r>
                        <a:rPr lang="it-IT" sz="14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 NETWORK</a:t>
                      </a:r>
                      <a:endParaRPr sz="1400" b="1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89.3%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78%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78%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78%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9788715"/>
                  </a:ext>
                </a:extLst>
              </a:tr>
            </a:tbl>
          </a:graphicData>
        </a:graphic>
      </p:graphicFrame>
      <p:sp>
        <p:nvSpPr>
          <p:cNvPr id="1529" name="Google Shape;1529;p9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WITH BAG OF WORDS</a:t>
            </a:r>
            <a:endParaRPr dirty="0"/>
          </a:p>
        </p:txBody>
      </p:sp>
      <p:sp>
        <p:nvSpPr>
          <p:cNvPr id="1530" name="Google Shape;1530;p91">
            <a:hlinkClick r:id="" action="ppaction://hlinkshowjump?jump=nextslide"/>
          </p:cNvPr>
          <p:cNvSpPr/>
          <p:nvPr/>
        </p:nvSpPr>
        <p:spPr>
          <a:xfrm>
            <a:off x="271492" y="210017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91">
            <a:hlinkClick r:id="" action="ppaction://noaction"/>
          </p:cNvPr>
          <p:cNvSpPr/>
          <p:nvPr/>
        </p:nvSpPr>
        <p:spPr>
          <a:xfrm>
            <a:off x="271492" y="2350079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2" name="Google Shape;1532;p91"/>
          <p:cNvSpPr/>
          <p:nvPr/>
        </p:nvSpPr>
        <p:spPr>
          <a:xfrm>
            <a:off x="271492" y="259998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Darker Grotesque"/>
                <a:ea typeface="Darker Grotesque"/>
                <a:cs typeface="Darker Grotesque"/>
                <a:sym typeface="Darker Grotesque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</a:t>
            </a:r>
            <a:endParaRPr sz="1200" b="1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533" name="Google Shape;1533;p91">
            <a:hlinkClick r:id="" action="ppaction://noaction"/>
          </p:cNvPr>
          <p:cNvSpPr/>
          <p:nvPr/>
        </p:nvSpPr>
        <p:spPr>
          <a:xfrm>
            <a:off x="312597" y="2386311"/>
            <a:ext cx="111412" cy="111267"/>
          </a:xfrm>
          <a:custGeom>
            <a:avLst/>
            <a:gdLst/>
            <a:ahLst/>
            <a:cxnLst/>
            <a:rect l="l" t="t" r="r" b="b"/>
            <a:pathLst>
              <a:path w="13840" h="13822" extrusionOk="0">
                <a:moveTo>
                  <a:pt x="6911" y="881"/>
                </a:moveTo>
                <a:lnTo>
                  <a:pt x="13030" y="3671"/>
                </a:lnTo>
                <a:lnTo>
                  <a:pt x="13030" y="4571"/>
                </a:lnTo>
                <a:lnTo>
                  <a:pt x="6911" y="1781"/>
                </a:lnTo>
                <a:lnTo>
                  <a:pt x="810" y="4571"/>
                </a:lnTo>
                <a:lnTo>
                  <a:pt x="810" y="3671"/>
                </a:lnTo>
                <a:lnTo>
                  <a:pt x="6911" y="881"/>
                </a:lnTo>
                <a:close/>
                <a:moveTo>
                  <a:pt x="6911" y="2664"/>
                </a:moveTo>
                <a:lnTo>
                  <a:pt x="13030" y="5452"/>
                </a:lnTo>
                <a:lnTo>
                  <a:pt x="13030" y="13011"/>
                </a:lnTo>
                <a:lnTo>
                  <a:pt x="810" y="13011"/>
                </a:lnTo>
                <a:lnTo>
                  <a:pt x="810" y="5452"/>
                </a:lnTo>
                <a:lnTo>
                  <a:pt x="6911" y="2664"/>
                </a:lnTo>
                <a:close/>
                <a:moveTo>
                  <a:pt x="6911" y="0"/>
                </a:moveTo>
                <a:lnTo>
                  <a:pt x="1" y="3149"/>
                </a:lnTo>
                <a:lnTo>
                  <a:pt x="1" y="13821"/>
                </a:lnTo>
                <a:lnTo>
                  <a:pt x="13839" y="13821"/>
                </a:lnTo>
                <a:lnTo>
                  <a:pt x="13839" y="3149"/>
                </a:lnTo>
                <a:lnTo>
                  <a:pt x="69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4" name="Google Shape;1534;p91">
            <a:hlinkClick r:id="" action="ppaction://noaction"/>
          </p:cNvPr>
          <p:cNvSpPr/>
          <p:nvPr/>
        </p:nvSpPr>
        <p:spPr>
          <a:xfrm>
            <a:off x="337227" y="2427297"/>
            <a:ext cx="62146" cy="54917"/>
          </a:xfrm>
          <a:custGeom>
            <a:avLst/>
            <a:gdLst/>
            <a:ahLst/>
            <a:cxnLst/>
            <a:rect l="l" t="t" r="r" b="b"/>
            <a:pathLst>
              <a:path w="7720" h="6822" extrusionOk="0">
                <a:moveTo>
                  <a:pt x="5255" y="811"/>
                </a:moveTo>
                <a:cubicBezTo>
                  <a:pt x="5651" y="811"/>
                  <a:pt x="6011" y="955"/>
                  <a:pt x="6280" y="1224"/>
                </a:cubicBezTo>
                <a:cubicBezTo>
                  <a:pt x="6839" y="1783"/>
                  <a:pt x="6839" y="2700"/>
                  <a:pt x="6280" y="3258"/>
                </a:cubicBezTo>
                <a:lnTo>
                  <a:pt x="3851" y="5670"/>
                </a:lnTo>
                <a:lnTo>
                  <a:pt x="1440" y="3258"/>
                </a:lnTo>
                <a:cubicBezTo>
                  <a:pt x="881" y="2700"/>
                  <a:pt x="881" y="1783"/>
                  <a:pt x="1440" y="1224"/>
                </a:cubicBezTo>
                <a:cubicBezTo>
                  <a:pt x="1709" y="955"/>
                  <a:pt x="2069" y="811"/>
                  <a:pt x="2465" y="811"/>
                </a:cubicBezTo>
                <a:cubicBezTo>
                  <a:pt x="2844" y="811"/>
                  <a:pt x="3204" y="955"/>
                  <a:pt x="3473" y="1224"/>
                </a:cubicBezTo>
                <a:lnTo>
                  <a:pt x="3851" y="1620"/>
                </a:lnTo>
                <a:lnTo>
                  <a:pt x="4247" y="1224"/>
                </a:lnTo>
                <a:cubicBezTo>
                  <a:pt x="4517" y="955"/>
                  <a:pt x="4876" y="811"/>
                  <a:pt x="5255" y="811"/>
                </a:cubicBezTo>
                <a:close/>
                <a:moveTo>
                  <a:pt x="2465" y="0"/>
                </a:moveTo>
                <a:cubicBezTo>
                  <a:pt x="1853" y="0"/>
                  <a:pt x="1296" y="235"/>
                  <a:pt x="864" y="667"/>
                </a:cubicBezTo>
                <a:cubicBezTo>
                  <a:pt x="0" y="1531"/>
                  <a:pt x="0" y="2952"/>
                  <a:pt x="864" y="3834"/>
                </a:cubicBezTo>
                <a:lnTo>
                  <a:pt x="3851" y="6822"/>
                </a:lnTo>
                <a:lnTo>
                  <a:pt x="6856" y="3834"/>
                </a:lnTo>
                <a:cubicBezTo>
                  <a:pt x="7720" y="2952"/>
                  <a:pt x="7720" y="1531"/>
                  <a:pt x="6856" y="667"/>
                </a:cubicBezTo>
                <a:cubicBezTo>
                  <a:pt x="6424" y="235"/>
                  <a:pt x="5867" y="0"/>
                  <a:pt x="5255" y="0"/>
                </a:cubicBezTo>
                <a:cubicBezTo>
                  <a:pt x="4751" y="0"/>
                  <a:pt x="4265" y="180"/>
                  <a:pt x="3851" y="487"/>
                </a:cubicBezTo>
                <a:cubicBezTo>
                  <a:pt x="3456" y="180"/>
                  <a:pt x="2969" y="0"/>
                  <a:pt x="24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5" name="Google Shape;1535;p91">
            <a:hlinkClick r:id="" action="ppaction://hlinkshowjump?jump=nextslide"/>
          </p:cNvPr>
          <p:cNvCxnSpPr/>
          <p:nvPr/>
        </p:nvCxnSpPr>
        <p:spPr>
          <a:xfrm>
            <a:off x="317292" y="2196900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536" name="Google Shape;1536;p91">
            <a:hlinkClick r:id="" action="ppaction://hlinkshowjump?jump=previousslide"/>
          </p:cNvPr>
          <p:cNvSpPr/>
          <p:nvPr/>
        </p:nvSpPr>
        <p:spPr>
          <a:xfrm>
            <a:off x="271492" y="2849890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7" name="Google Shape;1537;p91">
            <a:hlinkClick r:id="" action="ppaction://hlinkshowjump?jump=previousslide"/>
          </p:cNvPr>
          <p:cNvCxnSpPr/>
          <p:nvPr/>
        </p:nvCxnSpPr>
        <p:spPr>
          <a:xfrm>
            <a:off x="317292" y="2946613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6" name="Google Shape;887;p73">
            <a:extLst>
              <a:ext uri="{FF2B5EF4-FFF2-40B4-BE49-F238E27FC236}">
                <a16:creationId xmlns:a16="http://schemas.microsoft.com/office/drawing/2014/main" id="{5604C1C4-567C-1BDB-2EF4-31E66FF233A8}"/>
              </a:ext>
            </a:extLst>
          </p:cNvPr>
          <p:cNvSpPr txBox="1">
            <a:spLocks/>
          </p:cNvSpPr>
          <p:nvPr/>
        </p:nvSpPr>
        <p:spPr>
          <a:xfrm>
            <a:off x="3230118" y="4251689"/>
            <a:ext cx="4914900" cy="702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marL="9144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pPr algn="l"/>
            <a:r>
              <a:rPr lang="en-US" dirty="0"/>
              <a:t>Bigrams and unigrams with a maximum of 15000 features were used. This number was chosen according to the computational power available. </a:t>
            </a:r>
          </a:p>
          <a:p>
            <a:pPr algn="l"/>
            <a:r>
              <a:rPr lang="en-US" dirty="0"/>
              <a:t>Probably the results can be improved with more powerful hardware.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p91">
            <a:hlinkClick r:id="" action="ppaction://hlinkshowjump?jump=nextslide"/>
          </p:cNvPr>
          <p:cNvSpPr/>
          <p:nvPr/>
        </p:nvSpPr>
        <p:spPr>
          <a:xfrm>
            <a:off x="271492" y="210017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91">
            <a:hlinkClick r:id="" action="ppaction://noaction"/>
          </p:cNvPr>
          <p:cNvSpPr/>
          <p:nvPr/>
        </p:nvSpPr>
        <p:spPr>
          <a:xfrm>
            <a:off x="271492" y="2350079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2" name="Google Shape;1532;p91"/>
          <p:cNvSpPr/>
          <p:nvPr/>
        </p:nvSpPr>
        <p:spPr>
          <a:xfrm>
            <a:off x="271492" y="259998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Darker Grotesque"/>
                <a:ea typeface="Darker Grotesque"/>
                <a:cs typeface="Darker Grotesque"/>
                <a:sym typeface="Darker Grotesque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</a:t>
            </a:r>
            <a:endParaRPr sz="1200" b="1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533" name="Google Shape;1533;p91">
            <a:hlinkClick r:id="" action="ppaction://noaction"/>
          </p:cNvPr>
          <p:cNvSpPr/>
          <p:nvPr/>
        </p:nvSpPr>
        <p:spPr>
          <a:xfrm>
            <a:off x="312597" y="2386311"/>
            <a:ext cx="111412" cy="111267"/>
          </a:xfrm>
          <a:custGeom>
            <a:avLst/>
            <a:gdLst/>
            <a:ahLst/>
            <a:cxnLst/>
            <a:rect l="l" t="t" r="r" b="b"/>
            <a:pathLst>
              <a:path w="13840" h="13822" extrusionOk="0">
                <a:moveTo>
                  <a:pt x="6911" y="881"/>
                </a:moveTo>
                <a:lnTo>
                  <a:pt x="13030" y="3671"/>
                </a:lnTo>
                <a:lnTo>
                  <a:pt x="13030" y="4571"/>
                </a:lnTo>
                <a:lnTo>
                  <a:pt x="6911" y="1781"/>
                </a:lnTo>
                <a:lnTo>
                  <a:pt x="810" y="4571"/>
                </a:lnTo>
                <a:lnTo>
                  <a:pt x="810" y="3671"/>
                </a:lnTo>
                <a:lnTo>
                  <a:pt x="6911" y="881"/>
                </a:lnTo>
                <a:close/>
                <a:moveTo>
                  <a:pt x="6911" y="2664"/>
                </a:moveTo>
                <a:lnTo>
                  <a:pt x="13030" y="5452"/>
                </a:lnTo>
                <a:lnTo>
                  <a:pt x="13030" y="13011"/>
                </a:lnTo>
                <a:lnTo>
                  <a:pt x="810" y="13011"/>
                </a:lnTo>
                <a:lnTo>
                  <a:pt x="810" y="5452"/>
                </a:lnTo>
                <a:lnTo>
                  <a:pt x="6911" y="2664"/>
                </a:lnTo>
                <a:close/>
                <a:moveTo>
                  <a:pt x="6911" y="0"/>
                </a:moveTo>
                <a:lnTo>
                  <a:pt x="1" y="3149"/>
                </a:lnTo>
                <a:lnTo>
                  <a:pt x="1" y="13821"/>
                </a:lnTo>
                <a:lnTo>
                  <a:pt x="13839" y="13821"/>
                </a:lnTo>
                <a:lnTo>
                  <a:pt x="13839" y="3149"/>
                </a:lnTo>
                <a:lnTo>
                  <a:pt x="69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4" name="Google Shape;1534;p91">
            <a:hlinkClick r:id="" action="ppaction://noaction"/>
          </p:cNvPr>
          <p:cNvSpPr/>
          <p:nvPr/>
        </p:nvSpPr>
        <p:spPr>
          <a:xfrm>
            <a:off x="337227" y="2427297"/>
            <a:ext cx="62146" cy="54917"/>
          </a:xfrm>
          <a:custGeom>
            <a:avLst/>
            <a:gdLst/>
            <a:ahLst/>
            <a:cxnLst/>
            <a:rect l="l" t="t" r="r" b="b"/>
            <a:pathLst>
              <a:path w="7720" h="6822" extrusionOk="0">
                <a:moveTo>
                  <a:pt x="5255" y="811"/>
                </a:moveTo>
                <a:cubicBezTo>
                  <a:pt x="5651" y="811"/>
                  <a:pt x="6011" y="955"/>
                  <a:pt x="6280" y="1224"/>
                </a:cubicBezTo>
                <a:cubicBezTo>
                  <a:pt x="6839" y="1783"/>
                  <a:pt x="6839" y="2700"/>
                  <a:pt x="6280" y="3258"/>
                </a:cubicBezTo>
                <a:lnTo>
                  <a:pt x="3851" y="5670"/>
                </a:lnTo>
                <a:lnTo>
                  <a:pt x="1440" y="3258"/>
                </a:lnTo>
                <a:cubicBezTo>
                  <a:pt x="881" y="2700"/>
                  <a:pt x="881" y="1783"/>
                  <a:pt x="1440" y="1224"/>
                </a:cubicBezTo>
                <a:cubicBezTo>
                  <a:pt x="1709" y="955"/>
                  <a:pt x="2069" y="811"/>
                  <a:pt x="2465" y="811"/>
                </a:cubicBezTo>
                <a:cubicBezTo>
                  <a:pt x="2844" y="811"/>
                  <a:pt x="3204" y="955"/>
                  <a:pt x="3473" y="1224"/>
                </a:cubicBezTo>
                <a:lnTo>
                  <a:pt x="3851" y="1620"/>
                </a:lnTo>
                <a:lnTo>
                  <a:pt x="4247" y="1224"/>
                </a:lnTo>
                <a:cubicBezTo>
                  <a:pt x="4517" y="955"/>
                  <a:pt x="4876" y="811"/>
                  <a:pt x="5255" y="811"/>
                </a:cubicBezTo>
                <a:close/>
                <a:moveTo>
                  <a:pt x="2465" y="0"/>
                </a:moveTo>
                <a:cubicBezTo>
                  <a:pt x="1853" y="0"/>
                  <a:pt x="1296" y="235"/>
                  <a:pt x="864" y="667"/>
                </a:cubicBezTo>
                <a:cubicBezTo>
                  <a:pt x="0" y="1531"/>
                  <a:pt x="0" y="2952"/>
                  <a:pt x="864" y="3834"/>
                </a:cubicBezTo>
                <a:lnTo>
                  <a:pt x="3851" y="6822"/>
                </a:lnTo>
                <a:lnTo>
                  <a:pt x="6856" y="3834"/>
                </a:lnTo>
                <a:cubicBezTo>
                  <a:pt x="7720" y="2952"/>
                  <a:pt x="7720" y="1531"/>
                  <a:pt x="6856" y="667"/>
                </a:cubicBezTo>
                <a:cubicBezTo>
                  <a:pt x="6424" y="235"/>
                  <a:pt x="5867" y="0"/>
                  <a:pt x="5255" y="0"/>
                </a:cubicBezTo>
                <a:cubicBezTo>
                  <a:pt x="4751" y="0"/>
                  <a:pt x="4265" y="180"/>
                  <a:pt x="3851" y="487"/>
                </a:cubicBezTo>
                <a:cubicBezTo>
                  <a:pt x="3456" y="180"/>
                  <a:pt x="2969" y="0"/>
                  <a:pt x="24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5" name="Google Shape;1535;p91">
            <a:hlinkClick r:id="" action="ppaction://hlinkshowjump?jump=nextslide"/>
          </p:cNvPr>
          <p:cNvCxnSpPr/>
          <p:nvPr/>
        </p:nvCxnSpPr>
        <p:spPr>
          <a:xfrm>
            <a:off x="317292" y="2196900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536" name="Google Shape;1536;p91">
            <a:hlinkClick r:id="" action="ppaction://hlinkshowjump?jump=previousslide"/>
          </p:cNvPr>
          <p:cNvSpPr/>
          <p:nvPr/>
        </p:nvSpPr>
        <p:spPr>
          <a:xfrm>
            <a:off x="271492" y="2849890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7" name="Google Shape;1537;p91">
            <a:hlinkClick r:id="" action="ppaction://hlinkshowjump?jump=previousslide"/>
          </p:cNvPr>
          <p:cNvCxnSpPr/>
          <p:nvPr/>
        </p:nvCxnSpPr>
        <p:spPr>
          <a:xfrm>
            <a:off x="317292" y="2946613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7" name="Google Shape;1529;p91">
            <a:extLst>
              <a:ext uri="{FF2B5EF4-FFF2-40B4-BE49-F238E27FC236}">
                <a16:creationId xmlns:a16="http://schemas.microsoft.com/office/drawing/2014/main" id="{AED65F00-5F9E-F26E-E898-882436E17C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WITH TF-IDF</a:t>
            </a:r>
            <a:endParaRPr dirty="0"/>
          </a:p>
        </p:txBody>
      </p:sp>
      <p:sp>
        <p:nvSpPr>
          <p:cNvPr id="3" name="Google Shape;887;p73">
            <a:extLst>
              <a:ext uri="{FF2B5EF4-FFF2-40B4-BE49-F238E27FC236}">
                <a16:creationId xmlns:a16="http://schemas.microsoft.com/office/drawing/2014/main" id="{5FAF1FA3-314B-4BA1-FB03-259DAB3C1329}"/>
              </a:ext>
            </a:extLst>
          </p:cNvPr>
          <p:cNvSpPr txBox="1">
            <a:spLocks/>
          </p:cNvSpPr>
          <p:nvPr/>
        </p:nvSpPr>
        <p:spPr>
          <a:xfrm>
            <a:off x="3230118" y="4251689"/>
            <a:ext cx="4914900" cy="702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marL="9144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pPr algn="l"/>
            <a:r>
              <a:rPr lang="en-US" dirty="0"/>
              <a:t>Bigrams and unigrams with a maximum of 15000 features were used. This number was chosen according to the computational power available. </a:t>
            </a:r>
          </a:p>
          <a:p>
            <a:pPr algn="l"/>
            <a:r>
              <a:rPr lang="en-US" dirty="0"/>
              <a:t>Probably the results can be improved with more powerful hardware.</a:t>
            </a:r>
          </a:p>
        </p:txBody>
      </p:sp>
      <p:graphicFrame>
        <p:nvGraphicFramePr>
          <p:cNvPr id="2" name="Google Shape;1528;p91">
            <a:extLst>
              <a:ext uri="{FF2B5EF4-FFF2-40B4-BE49-F238E27FC236}">
                <a16:creationId xmlns:a16="http://schemas.microsoft.com/office/drawing/2014/main" id="{B5A5A82A-C9E5-13D1-ECBA-7BDCFCE8A9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06125992"/>
              </p:ext>
            </p:extLst>
          </p:nvPr>
        </p:nvGraphicFramePr>
        <p:xfrm>
          <a:off x="819749" y="1087358"/>
          <a:ext cx="7604251" cy="2820440"/>
        </p:xfrm>
        <a:graphic>
          <a:graphicData uri="http://schemas.openxmlformats.org/drawingml/2006/table">
            <a:tbl>
              <a:tblPr>
                <a:noFill/>
                <a:tableStyleId>{9EBB896D-671F-483F-8AF0-2F95FBAE8A30}</a:tableStyleId>
              </a:tblPr>
              <a:tblGrid>
                <a:gridCol w="16349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87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47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52701">
                  <a:extLst>
                    <a:ext uri="{9D8B030D-6E8A-4147-A177-3AD203B41FA5}">
                      <a16:colId xmlns:a16="http://schemas.microsoft.com/office/drawing/2014/main" val="2485852650"/>
                    </a:ext>
                  </a:extLst>
                </a:gridCol>
              </a:tblGrid>
              <a:tr h="572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rgbClr val="8DF1FF"/>
                        </a:gs>
                        <a:gs pos="30000">
                          <a:srgbClr val="F2CEFF"/>
                        </a:gs>
                        <a:gs pos="100000">
                          <a:srgbClr val="0445FF"/>
                        </a:gs>
                      </a:gsLst>
                      <a:lin ang="8099331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ACCURACY</a:t>
                      </a:r>
                      <a:endParaRPr sz="1600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PRECISION</a:t>
                      </a:r>
                      <a:endParaRPr sz="1600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RECALL</a:t>
                      </a:r>
                      <a:endParaRPr sz="1600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F1-SCORE</a:t>
                      </a:r>
                      <a:endParaRPr sz="1600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9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4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MULTINOMIAL</a:t>
                      </a:r>
                      <a:r>
                        <a:rPr lang="it-IT" sz="14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 </a:t>
                      </a:r>
                      <a:r>
                        <a:rPr lang="it-IT" sz="14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BAYES</a:t>
                      </a:r>
                      <a:r>
                        <a:rPr lang="it-IT" sz="14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 </a:t>
                      </a:r>
                      <a:r>
                        <a:rPr lang="it-IT" sz="14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CLASSIFIER</a:t>
                      </a:r>
                      <a:endParaRPr sz="1400" b="1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89.7%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86%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76%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i="0" u="none" strike="noStrike" cap="none" dirty="0">
                          <a:solidFill>
                            <a:schemeClr val="dk1"/>
                          </a:solidFill>
                          <a:latin typeface="Orbitron"/>
                          <a:ea typeface="Darker Grotesque"/>
                          <a:cs typeface="Darker Grotesque"/>
                          <a:sym typeface="Arial"/>
                        </a:rPr>
                        <a:t>76%</a:t>
                      </a:r>
                      <a:endParaRPr sz="1800" b="1" i="0" u="none" strike="noStrike" cap="none" dirty="0">
                        <a:solidFill>
                          <a:schemeClr val="dk1"/>
                        </a:solidFill>
                        <a:latin typeface="Orbitron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7040031"/>
                  </a:ext>
                </a:extLst>
              </a:tr>
              <a:tr h="559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LOGITSTIC REGRESSION</a:t>
                      </a:r>
                      <a:endParaRPr sz="1400" b="1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90.8%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85%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78%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81%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9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4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LINEAR </a:t>
                      </a:r>
                      <a:r>
                        <a:rPr lang="it-IT" sz="14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SVM</a:t>
                      </a:r>
                      <a:endParaRPr sz="1400" b="1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91.2%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87%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78%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81%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9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4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NEURAL</a:t>
                      </a:r>
                      <a:r>
                        <a:rPr lang="it-IT" sz="14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 NETWORK</a:t>
                      </a:r>
                      <a:endParaRPr sz="1400" b="1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87.8%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77%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79%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78%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97887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2041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MOTE Definition - Varsha Saini">
            <a:extLst>
              <a:ext uri="{FF2B5EF4-FFF2-40B4-BE49-F238E27FC236}">
                <a16:creationId xmlns:a16="http://schemas.microsoft.com/office/drawing/2014/main" id="{9F68C720-12E4-8435-7B76-92179FFCF7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23"/>
          <a:stretch/>
        </p:blipFill>
        <p:spPr bwMode="auto">
          <a:xfrm>
            <a:off x="282046" y="2745599"/>
            <a:ext cx="3044221" cy="2287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SMOTE Definition - Varsha Saini">
            <a:extLst>
              <a:ext uri="{FF2B5EF4-FFF2-40B4-BE49-F238E27FC236}">
                <a16:creationId xmlns:a16="http://schemas.microsoft.com/office/drawing/2014/main" id="{0F1C5A86-6B67-29C4-7989-B7ECB2E2BB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170"/>
          <a:stretch/>
        </p:blipFill>
        <p:spPr bwMode="auto">
          <a:xfrm>
            <a:off x="238739" y="178816"/>
            <a:ext cx="3130836" cy="2344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4" name="Google Shape;774;p69"/>
          <p:cNvSpPr txBox="1">
            <a:spLocks noGrp="1"/>
          </p:cNvSpPr>
          <p:nvPr>
            <p:ph type="title"/>
          </p:nvPr>
        </p:nvSpPr>
        <p:spPr>
          <a:xfrm>
            <a:off x="4229875" y="475600"/>
            <a:ext cx="4200900" cy="12756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WAS CLASS IMBALANCE TACKLED IN THESE 2 MODELS?</a:t>
            </a:r>
            <a:endParaRPr dirty="0"/>
          </a:p>
        </p:txBody>
      </p:sp>
      <p:sp>
        <p:nvSpPr>
          <p:cNvPr id="775" name="Google Shape;775;p69"/>
          <p:cNvSpPr txBox="1">
            <a:spLocks noGrp="1"/>
          </p:cNvSpPr>
          <p:nvPr>
            <p:ph type="body" idx="1"/>
          </p:nvPr>
        </p:nvSpPr>
        <p:spPr>
          <a:xfrm>
            <a:off x="4817275" y="1751281"/>
            <a:ext cx="3613500" cy="31041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When we have class imbalance, training the model without any change would lead to a model biased towards the majority class.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This problem can be overcomed as follows:</a:t>
            </a:r>
            <a:br>
              <a:rPr lang="en" dirty="0">
                <a:solidFill>
                  <a:srgbClr val="000000"/>
                </a:solidFill>
              </a:rPr>
            </a:br>
            <a:endParaRPr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Darker Grotesque Medium"/>
              <a:buChar char="●"/>
            </a:pPr>
            <a:r>
              <a:rPr lang="it-IT" dirty="0" err="1">
                <a:solidFill>
                  <a:srgbClr val="000000"/>
                </a:solidFill>
              </a:rPr>
              <a:t>Downsampling</a:t>
            </a:r>
            <a:endParaRPr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Darker Grotesque Medium"/>
              <a:buChar char="●"/>
            </a:pPr>
            <a:r>
              <a:rPr lang="it-IT" dirty="0" err="1">
                <a:solidFill>
                  <a:srgbClr val="000000"/>
                </a:solidFill>
              </a:rPr>
              <a:t>Oversampling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Oversampling with </a:t>
            </a:r>
            <a:r>
              <a:rPr lang="en" b="1" dirty="0">
                <a:solidFill>
                  <a:srgbClr val="000000"/>
                </a:solidFill>
              </a:rPr>
              <a:t>SMOTE</a:t>
            </a:r>
            <a:r>
              <a:rPr lang="en" dirty="0">
                <a:solidFill>
                  <a:srgbClr val="000000"/>
                </a:solidFill>
              </a:rPr>
              <a:t> led to the best performance.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Furthermore, the </a:t>
            </a:r>
            <a:r>
              <a:rPr lang="en" b="1" dirty="0">
                <a:solidFill>
                  <a:srgbClr val="000000"/>
                </a:solidFill>
              </a:rPr>
              <a:t>macro average of the F1-score </a:t>
            </a:r>
            <a:r>
              <a:rPr lang="en" dirty="0">
                <a:solidFill>
                  <a:srgbClr val="000000"/>
                </a:solidFill>
              </a:rPr>
              <a:t>metric was used to assess the goodness of the model rather than the accuracy</a:t>
            </a:r>
          </a:p>
        </p:txBody>
      </p:sp>
      <p:pic>
        <p:nvPicPr>
          <p:cNvPr id="777" name="Google Shape;777;p69"/>
          <p:cNvPicPr preferRelativeResize="0"/>
          <p:nvPr/>
        </p:nvPicPr>
        <p:blipFill rotWithShape="1">
          <a:blip r:embed="rId4">
            <a:alphaModFix/>
          </a:blip>
          <a:srcRect l="7340" r="4538" b="19768"/>
          <a:stretch/>
        </p:blipFill>
        <p:spPr>
          <a:xfrm rot="-1846612">
            <a:off x="-1309417" y="-1158548"/>
            <a:ext cx="3498427" cy="2413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778" name="Google Shape;778;p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2845448">
            <a:off x="3119741" y="4417750"/>
            <a:ext cx="1519315" cy="1151343"/>
          </a:xfrm>
          <a:prstGeom prst="rect">
            <a:avLst/>
          </a:prstGeom>
          <a:noFill/>
          <a:ln>
            <a:noFill/>
          </a:ln>
        </p:spPr>
      </p:pic>
      <p:pic>
        <p:nvPicPr>
          <p:cNvPr id="779" name="Google Shape;779;p69"/>
          <p:cNvPicPr preferRelativeResize="0"/>
          <p:nvPr/>
        </p:nvPicPr>
        <p:blipFill rotWithShape="1">
          <a:blip r:embed="rId4">
            <a:alphaModFix/>
          </a:blip>
          <a:srcRect l="7340" r="4538" b="19768"/>
          <a:stretch/>
        </p:blipFill>
        <p:spPr>
          <a:xfrm rot="8556180">
            <a:off x="6950660" y="3634228"/>
            <a:ext cx="3498424" cy="2413615"/>
          </a:xfrm>
          <a:prstGeom prst="rect">
            <a:avLst/>
          </a:prstGeom>
          <a:noFill/>
          <a:ln>
            <a:noFill/>
          </a:ln>
        </p:spPr>
      </p:pic>
      <p:sp>
        <p:nvSpPr>
          <p:cNvPr id="780" name="Google Shape;780;p69">
            <a:hlinkClick r:id="" action="ppaction://hlinkshowjump?jump=nextslide"/>
          </p:cNvPr>
          <p:cNvSpPr/>
          <p:nvPr/>
        </p:nvSpPr>
        <p:spPr>
          <a:xfrm>
            <a:off x="271492" y="210017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69">
            <a:hlinkClick r:id="" action="ppaction://noaction"/>
          </p:cNvPr>
          <p:cNvSpPr/>
          <p:nvPr/>
        </p:nvSpPr>
        <p:spPr>
          <a:xfrm>
            <a:off x="271492" y="2350079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69"/>
          <p:cNvSpPr/>
          <p:nvPr/>
        </p:nvSpPr>
        <p:spPr>
          <a:xfrm>
            <a:off x="271492" y="259998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Darker Grotesque"/>
                <a:ea typeface="Darker Grotesque"/>
                <a:cs typeface="Darker Grotesque"/>
                <a:sym typeface="Darker Grotesque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endParaRPr sz="1200" b="1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783" name="Google Shape;783;p69">
            <a:hlinkClick r:id="" action="ppaction://noaction"/>
          </p:cNvPr>
          <p:cNvSpPr/>
          <p:nvPr/>
        </p:nvSpPr>
        <p:spPr>
          <a:xfrm>
            <a:off x="312597" y="2386311"/>
            <a:ext cx="111412" cy="111267"/>
          </a:xfrm>
          <a:custGeom>
            <a:avLst/>
            <a:gdLst/>
            <a:ahLst/>
            <a:cxnLst/>
            <a:rect l="l" t="t" r="r" b="b"/>
            <a:pathLst>
              <a:path w="13840" h="13822" extrusionOk="0">
                <a:moveTo>
                  <a:pt x="6911" y="881"/>
                </a:moveTo>
                <a:lnTo>
                  <a:pt x="13030" y="3671"/>
                </a:lnTo>
                <a:lnTo>
                  <a:pt x="13030" y="4571"/>
                </a:lnTo>
                <a:lnTo>
                  <a:pt x="6911" y="1781"/>
                </a:lnTo>
                <a:lnTo>
                  <a:pt x="810" y="4571"/>
                </a:lnTo>
                <a:lnTo>
                  <a:pt x="810" y="3671"/>
                </a:lnTo>
                <a:lnTo>
                  <a:pt x="6911" y="881"/>
                </a:lnTo>
                <a:close/>
                <a:moveTo>
                  <a:pt x="6911" y="2664"/>
                </a:moveTo>
                <a:lnTo>
                  <a:pt x="13030" y="5452"/>
                </a:lnTo>
                <a:lnTo>
                  <a:pt x="13030" y="13011"/>
                </a:lnTo>
                <a:lnTo>
                  <a:pt x="810" y="13011"/>
                </a:lnTo>
                <a:lnTo>
                  <a:pt x="810" y="5452"/>
                </a:lnTo>
                <a:lnTo>
                  <a:pt x="6911" y="2664"/>
                </a:lnTo>
                <a:close/>
                <a:moveTo>
                  <a:pt x="6911" y="0"/>
                </a:moveTo>
                <a:lnTo>
                  <a:pt x="1" y="3149"/>
                </a:lnTo>
                <a:lnTo>
                  <a:pt x="1" y="13821"/>
                </a:lnTo>
                <a:lnTo>
                  <a:pt x="13839" y="13821"/>
                </a:lnTo>
                <a:lnTo>
                  <a:pt x="13839" y="3149"/>
                </a:lnTo>
                <a:lnTo>
                  <a:pt x="69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69">
            <a:hlinkClick r:id="" action="ppaction://noaction"/>
          </p:cNvPr>
          <p:cNvSpPr/>
          <p:nvPr/>
        </p:nvSpPr>
        <p:spPr>
          <a:xfrm>
            <a:off x="337227" y="2427297"/>
            <a:ext cx="62146" cy="54917"/>
          </a:xfrm>
          <a:custGeom>
            <a:avLst/>
            <a:gdLst/>
            <a:ahLst/>
            <a:cxnLst/>
            <a:rect l="l" t="t" r="r" b="b"/>
            <a:pathLst>
              <a:path w="7720" h="6822" extrusionOk="0">
                <a:moveTo>
                  <a:pt x="5255" y="811"/>
                </a:moveTo>
                <a:cubicBezTo>
                  <a:pt x="5651" y="811"/>
                  <a:pt x="6011" y="955"/>
                  <a:pt x="6280" y="1224"/>
                </a:cubicBezTo>
                <a:cubicBezTo>
                  <a:pt x="6839" y="1783"/>
                  <a:pt x="6839" y="2700"/>
                  <a:pt x="6280" y="3258"/>
                </a:cubicBezTo>
                <a:lnTo>
                  <a:pt x="3851" y="5670"/>
                </a:lnTo>
                <a:lnTo>
                  <a:pt x="1440" y="3258"/>
                </a:lnTo>
                <a:cubicBezTo>
                  <a:pt x="881" y="2700"/>
                  <a:pt x="881" y="1783"/>
                  <a:pt x="1440" y="1224"/>
                </a:cubicBezTo>
                <a:cubicBezTo>
                  <a:pt x="1709" y="955"/>
                  <a:pt x="2069" y="811"/>
                  <a:pt x="2465" y="811"/>
                </a:cubicBezTo>
                <a:cubicBezTo>
                  <a:pt x="2844" y="811"/>
                  <a:pt x="3204" y="955"/>
                  <a:pt x="3473" y="1224"/>
                </a:cubicBezTo>
                <a:lnTo>
                  <a:pt x="3851" y="1620"/>
                </a:lnTo>
                <a:lnTo>
                  <a:pt x="4247" y="1224"/>
                </a:lnTo>
                <a:cubicBezTo>
                  <a:pt x="4517" y="955"/>
                  <a:pt x="4876" y="811"/>
                  <a:pt x="5255" y="811"/>
                </a:cubicBezTo>
                <a:close/>
                <a:moveTo>
                  <a:pt x="2465" y="0"/>
                </a:moveTo>
                <a:cubicBezTo>
                  <a:pt x="1853" y="0"/>
                  <a:pt x="1296" y="235"/>
                  <a:pt x="864" y="667"/>
                </a:cubicBezTo>
                <a:cubicBezTo>
                  <a:pt x="0" y="1531"/>
                  <a:pt x="0" y="2952"/>
                  <a:pt x="864" y="3834"/>
                </a:cubicBezTo>
                <a:lnTo>
                  <a:pt x="3851" y="6822"/>
                </a:lnTo>
                <a:lnTo>
                  <a:pt x="6856" y="3834"/>
                </a:lnTo>
                <a:cubicBezTo>
                  <a:pt x="7720" y="2952"/>
                  <a:pt x="7720" y="1531"/>
                  <a:pt x="6856" y="667"/>
                </a:cubicBezTo>
                <a:cubicBezTo>
                  <a:pt x="6424" y="235"/>
                  <a:pt x="5867" y="0"/>
                  <a:pt x="5255" y="0"/>
                </a:cubicBezTo>
                <a:cubicBezTo>
                  <a:pt x="4751" y="0"/>
                  <a:pt x="4265" y="180"/>
                  <a:pt x="3851" y="487"/>
                </a:cubicBezTo>
                <a:cubicBezTo>
                  <a:pt x="3456" y="180"/>
                  <a:pt x="2969" y="0"/>
                  <a:pt x="24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85" name="Google Shape;785;p69">
            <a:hlinkClick r:id="" action="ppaction://hlinkshowjump?jump=nextslide"/>
          </p:cNvPr>
          <p:cNvCxnSpPr/>
          <p:nvPr/>
        </p:nvCxnSpPr>
        <p:spPr>
          <a:xfrm>
            <a:off x="317292" y="2196900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786" name="Google Shape;786;p69">
            <a:hlinkClick r:id="" action="ppaction://hlinkshowjump?jump=previousslide"/>
          </p:cNvPr>
          <p:cNvSpPr/>
          <p:nvPr/>
        </p:nvSpPr>
        <p:spPr>
          <a:xfrm>
            <a:off x="271492" y="2849890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87" name="Google Shape;787;p69">
            <a:hlinkClick r:id="" action="ppaction://hlinkshowjump?jump=previousslide"/>
          </p:cNvPr>
          <p:cNvCxnSpPr/>
          <p:nvPr/>
        </p:nvCxnSpPr>
        <p:spPr>
          <a:xfrm>
            <a:off x="317292" y="2946613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788" name="Google Shape;788;p69"/>
          <p:cNvSpPr/>
          <p:nvPr/>
        </p:nvSpPr>
        <p:spPr>
          <a:xfrm rot="10800000">
            <a:off x="3164050" y="-611016"/>
            <a:ext cx="1430700" cy="14307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13560000" algn="bl" rotWithShape="0">
              <a:srgbClr val="4877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89" name="Google Shape;789;p69"/>
          <p:cNvPicPr preferRelativeResize="0"/>
          <p:nvPr/>
        </p:nvPicPr>
        <p:blipFill rotWithShape="1">
          <a:blip r:embed="rId4">
            <a:alphaModFix/>
          </a:blip>
          <a:srcRect l="7340" r="4538" b="19768"/>
          <a:stretch/>
        </p:blipFill>
        <p:spPr>
          <a:xfrm rot="3599994">
            <a:off x="2974992" y="2497387"/>
            <a:ext cx="1302258" cy="89845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79671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28" name="Google Shape;1528;p91"/>
          <p:cNvGraphicFramePr/>
          <p:nvPr>
            <p:extLst>
              <p:ext uri="{D42A27DB-BD31-4B8C-83A1-F6EECF244321}">
                <p14:modId xmlns:p14="http://schemas.microsoft.com/office/powerpoint/2010/main" val="564213700"/>
              </p:ext>
            </p:extLst>
          </p:nvPr>
        </p:nvGraphicFramePr>
        <p:xfrm>
          <a:off x="693673" y="2487054"/>
          <a:ext cx="7604251" cy="1692700"/>
        </p:xfrm>
        <a:graphic>
          <a:graphicData uri="http://schemas.openxmlformats.org/drawingml/2006/table">
            <a:tbl>
              <a:tblPr>
                <a:noFill/>
                <a:tableStyleId>{9EBB896D-671F-483F-8AF0-2F95FBAE8A30}</a:tableStyleId>
              </a:tblPr>
              <a:tblGrid>
                <a:gridCol w="14006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03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43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94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29478">
                  <a:extLst>
                    <a:ext uri="{9D8B030D-6E8A-4147-A177-3AD203B41FA5}">
                      <a16:colId xmlns:a16="http://schemas.microsoft.com/office/drawing/2014/main" val="2485852650"/>
                    </a:ext>
                  </a:extLst>
                </a:gridCol>
              </a:tblGrid>
              <a:tr h="572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rgbClr val="8DF1FF"/>
                        </a:gs>
                        <a:gs pos="30000">
                          <a:srgbClr val="F2CEFF"/>
                        </a:gs>
                        <a:gs pos="100000">
                          <a:srgbClr val="0445FF"/>
                        </a:gs>
                      </a:gsLst>
                      <a:lin ang="8099331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ACCURACY</a:t>
                      </a:r>
                      <a:endParaRPr sz="1600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PRECISION</a:t>
                      </a:r>
                      <a:endParaRPr sz="1600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RECALL</a:t>
                      </a:r>
                      <a:endParaRPr sz="1600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F1-SCORE</a:t>
                      </a:r>
                      <a:endParaRPr sz="1600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9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WORD2VEC</a:t>
                      </a:r>
                      <a:endParaRPr sz="1400" b="1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84.0%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71%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75%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73%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9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4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GLOVE</a:t>
                      </a:r>
                      <a:endParaRPr sz="1400" b="1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81.3%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67%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70%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68%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530" name="Google Shape;1530;p91">
            <a:hlinkClick r:id="" action="ppaction://hlinkshowjump?jump=nextslide"/>
          </p:cNvPr>
          <p:cNvSpPr/>
          <p:nvPr/>
        </p:nvSpPr>
        <p:spPr>
          <a:xfrm>
            <a:off x="271492" y="210017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91">
            <a:hlinkClick r:id="" action="ppaction://noaction"/>
          </p:cNvPr>
          <p:cNvSpPr/>
          <p:nvPr/>
        </p:nvSpPr>
        <p:spPr>
          <a:xfrm>
            <a:off x="271492" y="2350079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2" name="Google Shape;1532;p91"/>
          <p:cNvSpPr/>
          <p:nvPr/>
        </p:nvSpPr>
        <p:spPr>
          <a:xfrm>
            <a:off x="271492" y="259998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Darker Grotesque"/>
                <a:ea typeface="Darker Grotesque"/>
                <a:cs typeface="Darker Grotesque"/>
                <a:sym typeface="Darker Grotesque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</a:t>
            </a:r>
            <a:endParaRPr sz="1200" b="1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533" name="Google Shape;1533;p91">
            <a:hlinkClick r:id="" action="ppaction://noaction"/>
          </p:cNvPr>
          <p:cNvSpPr/>
          <p:nvPr/>
        </p:nvSpPr>
        <p:spPr>
          <a:xfrm>
            <a:off x="312597" y="2386311"/>
            <a:ext cx="111412" cy="111267"/>
          </a:xfrm>
          <a:custGeom>
            <a:avLst/>
            <a:gdLst/>
            <a:ahLst/>
            <a:cxnLst/>
            <a:rect l="l" t="t" r="r" b="b"/>
            <a:pathLst>
              <a:path w="13840" h="13822" extrusionOk="0">
                <a:moveTo>
                  <a:pt x="6911" y="881"/>
                </a:moveTo>
                <a:lnTo>
                  <a:pt x="13030" y="3671"/>
                </a:lnTo>
                <a:lnTo>
                  <a:pt x="13030" y="4571"/>
                </a:lnTo>
                <a:lnTo>
                  <a:pt x="6911" y="1781"/>
                </a:lnTo>
                <a:lnTo>
                  <a:pt x="810" y="4571"/>
                </a:lnTo>
                <a:lnTo>
                  <a:pt x="810" y="3671"/>
                </a:lnTo>
                <a:lnTo>
                  <a:pt x="6911" y="881"/>
                </a:lnTo>
                <a:close/>
                <a:moveTo>
                  <a:pt x="6911" y="2664"/>
                </a:moveTo>
                <a:lnTo>
                  <a:pt x="13030" y="5452"/>
                </a:lnTo>
                <a:lnTo>
                  <a:pt x="13030" y="13011"/>
                </a:lnTo>
                <a:lnTo>
                  <a:pt x="810" y="13011"/>
                </a:lnTo>
                <a:lnTo>
                  <a:pt x="810" y="5452"/>
                </a:lnTo>
                <a:lnTo>
                  <a:pt x="6911" y="2664"/>
                </a:lnTo>
                <a:close/>
                <a:moveTo>
                  <a:pt x="6911" y="0"/>
                </a:moveTo>
                <a:lnTo>
                  <a:pt x="1" y="3149"/>
                </a:lnTo>
                <a:lnTo>
                  <a:pt x="1" y="13821"/>
                </a:lnTo>
                <a:lnTo>
                  <a:pt x="13839" y="13821"/>
                </a:lnTo>
                <a:lnTo>
                  <a:pt x="13839" y="3149"/>
                </a:lnTo>
                <a:lnTo>
                  <a:pt x="69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4" name="Google Shape;1534;p91">
            <a:hlinkClick r:id="" action="ppaction://noaction"/>
          </p:cNvPr>
          <p:cNvSpPr/>
          <p:nvPr/>
        </p:nvSpPr>
        <p:spPr>
          <a:xfrm>
            <a:off x="337227" y="2427297"/>
            <a:ext cx="62146" cy="54917"/>
          </a:xfrm>
          <a:custGeom>
            <a:avLst/>
            <a:gdLst/>
            <a:ahLst/>
            <a:cxnLst/>
            <a:rect l="l" t="t" r="r" b="b"/>
            <a:pathLst>
              <a:path w="7720" h="6822" extrusionOk="0">
                <a:moveTo>
                  <a:pt x="5255" y="811"/>
                </a:moveTo>
                <a:cubicBezTo>
                  <a:pt x="5651" y="811"/>
                  <a:pt x="6011" y="955"/>
                  <a:pt x="6280" y="1224"/>
                </a:cubicBezTo>
                <a:cubicBezTo>
                  <a:pt x="6839" y="1783"/>
                  <a:pt x="6839" y="2700"/>
                  <a:pt x="6280" y="3258"/>
                </a:cubicBezTo>
                <a:lnTo>
                  <a:pt x="3851" y="5670"/>
                </a:lnTo>
                <a:lnTo>
                  <a:pt x="1440" y="3258"/>
                </a:lnTo>
                <a:cubicBezTo>
                  <a:pt x="881" y="2700"/>
                  <a:pt x="881" y="1783"/>
                  <a:pt x="1440" y="1224"/>
                </a:cubicBezTo>
                <a:cubicBezTo>
                  <a:pt x="1709" y="955"/>
                  <a:pt x="2069" y="811"/>
                  <a:pt x="2465" y="811"/>
                </a:cubicBezTo>
                <a:cubicBezTo>
                  <a:pt x="2844" y="811"/>
                  <a:pt x="3204" y="955"/>
                  <a:pt x="3473" y="1224"/>
                </a:cubicBezTo>
                <a:lnTo>
                  <a:pt x="3851" y="1620"/>
                </a:lnTo>
                <a:lnTo>
                  <a:pt x="4247" y="1224"/>
                </a:lnTo>
                <a:cubicBezTo>
                  <a:pt x="4517" y="955"/>
                  <a:pt x="4876" y="811"/>
                  <a:pt x="5255" y="811"/>
                </a:cubicBezTo>
                <a:close/>
                <a:moveTo>
                  <a:pt x="2465" y="0"/>
                </a:moveTo>
                <a:cubicBezTo>
                  <a:pt x="1853" y="0"/>
                  <a:pt x="1296" y="235"/>
                  <a:pt x="864" y="667"/>
                </a:cubicBezTo>
                <a:cubicBezTo>
                  <a:pt x="0" y="1531"/>
                  <a:pt x="0" y="2952"/>
                  <a:pt x="864" y="3834"/>
                </a:cubicBezTo>
                <a:lnTo>
                  <a:pt x="3851" y="6822"/>
                </a:lnTo>
                <a:lnTo>
                  <a:pt x="6856" y="3834"/>
                </a:lnTo>
                <a:cubicBezTo>
                  <a:pt x="7720" y="2952"/>
                  <a:pt x="7720" y="1531"/>
                  <a:pt x="6856" y="667"/>
                </a:cubicBezTo>
                <a:cubicBezTo>
                  <a:pt x="6424" y="235"/>
                  <a:pt x="5867" y="0"/>
                  <a:pt x="5255" y="0"/>
                </a:cubicBezTo>
                <a:cubicBezTo>
                  <a:pt x="4751" y="0"/>
                  <a:pt x="4265" y="180"/>
                  <a:pt x="3851" y="487"/>
                </a:cubicBezTo>
                <a:cubicBezTo>
                  <a:pt x="3456" y="180"/>
                  <a:pt x="2969" y="0"/>
                  <a:pt x="24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5" name="Google Shape;1535;p91">
            <a:hlinkClick r:id="" action="ppaction://hlinkshowjump?jump=nextslide"/>
          </p:cNvPr>
          <p:cNvCxnSpPr/>
          <p:nvPr/>
        </p:nvCxnSpPr>
        <p:spPr>
          <a:xfrm>
            <a:off x="317292" y="2196900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536" name="Google Shape;1536;p91">
            <a:hlinkClick r:id="" action="ppaction://hlinkshowjump?jump=previousslide"/>
          </p:cNvPr>
          <p:cNvSpPr/>
          <p:nvPr/>
        </p:nvSpPr>
        <p:spPr>
          <a:xfrm>
            <a:off x="271492" y="2849890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7" name="Google Shape;1537;p91">
            <a:hlinkClick r:id="" action="ppaction://hlinkshowjump?jump=previousslide"/>
          </p:cNvPr>
          <p:cNvCxnSpPr/>
          <p:nvPr/>
        </p:nvCxnSpPr>
        <p:spPr>
          <a:xfrm>
            <a:off x="317292" y="2946613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6" name="Google Shape;887;p73">
            <a:extLst>
              <a:ext uri="{FF2B5EF4-FFF2-40B4-BE49-F238E27FC236}">
                <a16:creationId xmlns:a16="http://schemas.microsoft.com/office/drawing/2014/main" id="{5604C1C4-567C-1BDB-2EF4-31E66FF233A8}"/>
              </a:ext>
            </a:extLst>
          </p:cNvPr>
          <p:cNvSpPr txBox="1">
            <a:spLocks/>
          </p:cNvSpPr>
          <p:nvPr/>
        </p:nvSpPr>
        <p:spPr>
          <a:xfrm>
            <a:off x="693673" y="940033"/>
            <a:ext cx="7458075" cy="1410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marL="9144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pPr algn="l"/>
            <a:r>
              <a:rPr lang="en-US" dirty="0"/>
              <a:t>We tested 2 different Word Embeddings in order to find the most suitable one for our task:</a:t>
            </a:r>
          </a:p>
          <a:p>
            <a:pPr marL="342900" indent="-342900" algn="l">
              <a:buAutoNum type="arabicParenR"/>
            </a:pPr>
            <a:r>
              <a:rPr lang="en-US" b="1" dirty="0"/>
              <a:t>Google News </a:t>
            </a:r>
            <a:r>
              <a:rPr lang="en-US" b="1" dirty="0" err="1"/>
              <a:t>Word2Vec</a:t>
            </a:r>
            <a:r>
              <a:rPr lang="en-US" b="1" dirty="0"/>
              <a:t>:</a:t>
            </a:r>
            <a:r>
              <a:rPr lang="en-US" dirty="0"/>
              <a:t> It contains vectors trained on 100 billion words from the Google News dataset. </a:t>
            </a:r>
            <a:br>
              <a:rPr lang="en-US" dirty="0"/>
            </a:br>
            <a:r>
              <a:rPr lang="en-US" dirty="0"/>
              <a:t>The resulting vectors have 300 features.</a:t>
            </a:r>
          </a:p>
          <a:p>
            <a:pPr marL="342900" indent="-342900" algn="l">
              <a:buAutoNum type="arabicParenR"/>
            </a:pPr>
            <a:r>
              <a:rPr lang="en-US" b="1" dirty="0"/>
              <a:t>Global-Vector Twitter: </a:t>
            </a:r>
            <a:r>
              <a:rPr lang="en-US" dirty="0"/>
              <a:t>It contains pre-trained vectors trained over tweets. The resulting vectors have 200 features.</a:t>
            </a:r>
          </a:p>
          <a:p>
            <a:pPr algn="l"/>
            <a:r>
              <a:rPr lang="en-US" dirty="0"/>
              <a:t>The results were obtained by applying a 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Logistic </a:t>
            </a:r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Regression classifier.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Google Shape;1529;p91">
            <a:extLst>
              <a:ext uri="{FF2B5EF4-FFF2-40B4-BE49-F238E27FC236}">
                <a16:creationId xmlns:a16="http://schemas.microsoft.com/office/drawing/2014/main" id="{AED65F00-5F9E-F26E-E898-882436E17C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CHOICE OF THE BEST WORD EMBEDDING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53190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28" name="Google Shape;1528;p91"/>
          <p:cNvGraphicFramePr/>
          <p:nvPr>
            <p:extLst>
              <p:ext uri="{D42A27DB-BD31-4B8C-83A1-F6EECF244321}">
                <p14:modId xmlns:p14="http://schemas.microsoft.com/office/powerpoint/2010/main" val="2222820050"/>
              </p:ext>
            </p:extLst>
          </p:nvPr>
        </p:nvGraphicFramePr>
        <p:xfrm>
          <a:off x="739650" y="1175107"/>
          <a:ext cx="7604251" cy="2820440"/>
        </p:xfrm>
        <a:graphic>
          <a:graphicData uri="http://schemas.openxmlformats.org/drawingml/2006/table">
            <a:tbl>
              <a:tblPr>
                <a:noFill/>
                <a:tableStyleId>{9EBB896D-671F-483F-8AF0-2F95FBAE8A30}</a:tableStyleId>
              </a:tblPr>
              <a:tblGrid>
                <a:gridCol w="14006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03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43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94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29478">
                  <a:extLst>
                    <a:ext uri="{9D8B030D-6E8A-4147-A177-3AD203B41FA5}">
                      <a16:colId xmlns:a16="http://schemas.microsoft.com/office/drawing/2014/main" val="2485852650"/>
                    </a:ext>
                  </a:extLst>
                </a:gridCol>
              </a:tblGrid>
              <a:tr h="572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rgbClr val="8DF1FF"/>
                        </a:gs>
                        <a:gs pos="30000">
                          <a:srgbClr val="F2CEFF"/>
                        </a:gs>
                        <a:gs pos="100000">
                          <a:srgbClr val="0445FF"/>
                        </a:gs>
                      </a:gsLst>
                      <a:lin ang="8099331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ACCURACY</a:t>
                      </a:r>
                      <a:endParaRPr sz="1600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PRECISION</a:t>
                      </a:r>
                      <a:endParaRPr sz="1600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RECALL</a:t>
                      </a:r>
                      <a:endParaRPr sz="1600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F1-SCORE</a:t>
                      </a:r>
                      <a:endParaRPr sz="1600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9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4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LINEAR </a:t>
                      </a:r>
                      <a:r>
                        <a:rPr lang="it-IT" sz="14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SVM</a:t>
                      </a:r>
                      <a:endParaRPr lang="it-IT" sz="1400" b="1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84.4%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72%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76%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73%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9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4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POLY-KERNEL </a:t>
                      </a:r>
                      <a:r>
                        <a:rPr lang="it-IT" sz="14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SVM</a:t>
                      </a:r>
                      <a:endParaRPr sz="1400" b="1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86%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74%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79%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76%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9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4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NEURAL</a:t>
                      </a:r>
                      <a:r>
                        <a:rPr lang="it-IT" sz="14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 NETWORK</a:t>
                      </a:r>
                      <a:endParaRPr sz="1400" b="1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86.7%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75%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80%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77%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9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4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RNN</a:t>
                      </a:r>
                      <a:endParaRPr sz="1400" b="1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88.1%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78%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75%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76%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7232269"/>
                  </a:ext>
                </a:extLst>
              </a:tr>
            </a:tbl>
          </a:graphicData>
        </a:graphic>
      </p:graphicFrame>
      <p:sp>
        <p:nvSpPr>
          <p:cNvPr id="1530" name="Google Shape;1530;p91">
            <a:hlinkClick r:id="" action="ppaction://hlinkshowjump?jump=nextslide"/>
          </p:cNvPr>
          <p:cNvSpPr/>
          <p:nvPr/>
        </p:nvSpPr>
        <p:spPr>
          <a:xfrm>
            <a:off x="271492" y="210017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91">
            <a:hlinkClick r:id="" action="ppaction://noaction"/>
          </p:cNvPr>
          <p:cNvSpPr/>
          <p:nvPr/>
        </p:nvSpPr>
        <p:spPr>
          <a:xfrm>
            <a:off x="271492" y="2350079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2" name="Google Shape;1532;p91"/>
          <p:cNvSpPr/>
          <p:nvPr/>
        </p:nvSpPr>
        <p:spPr>
          <a:xfrm>
            <a:off x="271492" y="259998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Darker Grotesque"/>
                <a:ea typeface="Darker Grotesque"/>
                <a:cs typeface="Darker Grotesque"/>
                <a:sym typeface="Darker Grotesque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</a:t>
            </a:r>
            <a:endParaRPr sz="1200" b="1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533" name="Google Shape;1533;p91">
            <a:hlinkClick r:id="" action="ppaction://noaction"/>
          </p:cNvPr>
          <p:cNvSpPr/>
          <p:nvPr/>
        </p:nvSpPr>
        <p:spPr>
          <a:xfrm>
            <a:off x="312597" y="2386311"/>
            <a:ext cx="111412" cy="111267"/>
          </a:xfrm>
          <a:custGeom>
            <a:avLst/>
            <a:gdLst/>
            <a:ahLst/>
            <a:cxnLst/>
            <a:rect l="l" t="t" r="r" b="b"/>
            <a:pathLst>
              <a:path w="13840" h="13822" extrusionOk="0">
                <a:moveTo>
                  <a:pt x="6911" y="881"/>
                </a:moveTo>
                <a:lnTo>
                  <a:pt x="13030" y="3671"/>
                </a:lnTo>
                <a:lnTo>
                  <a:pt x="13030" y="4571"/>
                </a:lnTo>
                <a:lnTo>
                  <a:pt x="6911" y="1781"/>
                </a:lnTo>
                <a:lnTo>
                  <a:pt x="810" y="4571"/>
                </a:lnTo>
                <a:lnTo>
                  <a:pt x="810" y="3671"/>
                </a:lnTo>
                <a:lnTo>
                  <a:pt x="6911" y="881"/>
                </a:lnTo>
                <a:close/>
                <a:moveTo>
                  <a:pt x="6911" y="2664"/>
                </a:moveTo>
                <a:lnTo>
                  <a:pt x="13030" y="5452"/>
                </a:lnTo>
                <a:lnTo>
                  <a:pt x="13030" y="13011"/>
                </a:lnTo>
                <a:lnTo>
                  <a:pt x="810" y="13011"/>
                </a:lnTo>
                <a:lnTo>
                  <a:pt x="810" y="5452"/>
                </a:lnTo>
                <a:lnTo>
                  <a:pt x="6911" y="2664"/>
                </a:lnTo>
                <a:close/>
                <a:moveTo>
                  <a:pt x="6911" y="0"/>
                </a:moveTo>
                <a:lnTo>
                  <a:pt x="1" y="3149"/>
                </a:lnTo>
                <a:lnTo>
                  <a:pt x="1" y="13821"/>
                </a:lnTo>
                <a:lnTo>
                  <a:pt x="13839" y="13821"/>
                </a:lnTo>
                <a:lnTo>
                  <a:pt x="13839" y="3149"/>
                </a:lnTo>
                <a:lnTo>
                  <a:pt x="69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4" name="Google Shape;1534;p91">
            <a:hlinkClick r:id="" action="ppaction://noaction"/>
          </p:cNvPr>
          <p:cNvSpPr/>
          <p:nvPr/>
        </p:nvSpPr>
        <p:spPr>
          <a:xfrm>
            <a:off x="337227" y="2427297"/>
            <a:ext cx="62146" cy="54917"/>
          </a:xfrm>
          <a:custGeom>
            <a:avLst/>
            <a:gdLst/>
            <a:ahLst/>
            <a:cxnLst/>
            <a:rect l="l" t="t" r="r" b="b"/>
            <a:pathLst>
              <a:path w="7720" h="6822" extrusionOk="0">
                <a:moveTo>
                  <a:pt x="5255" y="811"/>
                </a:moveTo>
                <a:cubicBezTo>
                  <a:pt x="5651" y="811"/>
                  <a:pt x="6011" y="955"/>
                  <a:pt x="6280" y="1224"/>
                </a:cubicBezTo>
                <a:cubicBezTo>
                  <a:pt x="6839" y="1783"/>
                  <a:pt x="6839" y="2700"/>
                  <a:pt x="6280" y="3258"/>
                </a:cubicBezTo>
                <a:lnTo>
                  <a:pt x="3851" y="5670"/>
                </a:lnTo>
                <a:lnTo>
                  <a:pt x="1440" y="3258"/>
                </a:lnTo>
                <a:cubicBezTo>
                  <a:pt x="881" y="2700"/>
                  <a:pt x="881" y="1783"/>
                  <a:pt x="1440" y="1224"/>
                </a:cubicBezTo>
                <a:cubicBezTo>
                  <a:pt x="1709" y="955"/>
                  <a:pt x="2069" y="811"/>
                  <a:pt x="2465" y="811"/>
                </a:cubicBezTo>
                <a:cubicBezTo>
                  <a:pt x="2844" y="811"/>
                  <a:pt x="3204" y="955"/>
                  <a:pt x="3473" y="1224"/>
                </a:cubicBezTo>
                <a:lnTo>
                  <a:pt x="3851" y="1620"/>
                </a:lnTo>
                <a:lnTo>
                  <a:pt x="4247" y="1224"/>
                </a:lnTo>
                <a:cubicBezTo>
                  <a:pt x="4517" y="955"/>
                  <a:pt x="4876" y="811"/>
                  <a:pt x="5255" y="811"/>
                </a:cubicBezTo>
                <a:close/>
                <a:moveTo>
                  <a:pt x="2465" y="0"/>
                </a:moveTo>
                <a:cubicBezTo>
                  <a:pt x="1853" y="0"/>
                  <a:pt x="1296" y="235"/>
                  <a:pt x="864" y="667"/>
                </a:cubicBezTo>
                <a:cubicBezTo>
                  <a:pt x="0" y="1531"/>
                  <a:pt x="0" y="2952"/>
                  <a:pt x="864" y="3834"/>
                </a:cubicBezTo>
                <a:lnTo>
                  <a:pt x="3851" y="6822"/>
                </a:lnTo>
                <a:lnTo>
                  <a:pt x="6856" y="3834"/>
                </a:lnTo>
                <a:cubicBezTo>
                  <a:pt x="7720" y="2952"/>
                  <a:pt x="7720" y="1531"/>
                  <a:pt x="6856" y="667"/>
                </a:cubicBezTo>
                <a:cubicBezTo>
                  <a:pt x="6424" y="235"/>
                  <a:pt x="5867" y="0"/>
                  <a:pt x="5255" y="0"/>
                </a:cubicBezTo>
                <a:cubicBezTo>
                  <a:pt x="4751" y="0"/>
                  <a:pt x="4265" y="180"/>
                  <a:pt x="3851" y="487"/>
                </a:cubicBezTo>
                <a:cubicBezTo>
                  <a:pt x="3456" y="180"/>
                  <a:pt x="2969" y="0"/>
                  <a:pt x="24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5" name="Google Shape;1535;p91">
            <a:hlinkClick r:id="" action="ppaction://hlinkshowjump?jump=nextslide"/>
          </p:cNvPr>
          <p:cNvCxnSpPr/>
          <p:nvPr/>
        </p:nvCxnSpPr>
        <p:spPr>
          <a:xfrm>
            <a:off x="317292" y="2196900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536" name="Google Shape;1536;p91">
            <a:hlinkClick r:id="" action="ppaction://hlinkshowjump?jump=previousslide"/>
          </p:cNvPr>
          <p:cNvSpPr/>
          <p:nvPr/>
        </p:nvSpPr>
        <p:spPr>
          <a:xfrm>
            <a:off x="271492" y="2849890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7" name="Google Shape;1537;p91">
            <a:hlinkClick r:id="" action="ppaction://hlinkshowjump?jump=previousslide"/>
          </p:cNvPr>
          <p:cNvCxnSpPr/>
          <p:nvPr/>
        </p:nvCxnSpPr>
        <p:spPr>
          <a:xfrm>
            <a:off x="317292" y="2946613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6" name="Google Shape;887;p73">
            <a:extLst>
              <a:ext uri="{FF2B5EF4-FFF2-40B4-BE49-F238E27FC236}">
                <a16:creationId xmlns:a16="http://schemas.microsoft.com/office/drawing/2014/main" id="{5604C1C4-567C-1BDB-2EF4-31E66FF233A8}"/>
              </a:ext>
            </a:extLst>
          </p:cNvPr>
          <p:cNvSpPr txBox="1">
            <a:spLocks/>
          </p:cNvSpPr>
          <p:nvPr/>
        </p:nvSpPr>
        <p:spPr>
          <a:xfrm>
            <a:off x="3488341" y="4347066"/>
            <a:ext cx="4435696" cy="702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marL="9144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pPr algn="l"/>
            <a:r>
              <a:rPr lang="en-US" dirty="0"/>
              <a:t>The parameters for non-neural network approaches were computed optimally by using Cross Validation (</a:t>
            </a:r>
            <a:r>
              <a:rPr lang="en-US" dirty="0" err="1"/>
              <a:t>GridSearchCV</a:t>
            </a:r>
            <a:r>
              <a:rPr lang="en-US" dirty="0"/>
              <a:t>).</a:t>
            </a:r>
          </a:p>
        </p:txBody>
      </p:sp>
      <p:sp>
        <p:nvSpPr>
          <p:cNvPr id="7" name="Google Shape;1529;p91">
            <a:extLst>
              <a:ext uri="{FF2B5EF4-FFF2-40B4-BE49-F238E27FC236}">
                <a16:creationId xmlns:a16="http://schemas.microsoft.com/office/drawing/2014/main" id="{AED65F00-5F9E-F26E-E898-882436E17C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WITH WORD EMBEDDINGS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26032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Tackling Class imbalance | Kaggle">
            <a:extLst>
              <a:ext uri="{FF2B5EF4-FFF2-40B4-BE49-F238E27FC236}">
                <a16:creationId xmlns:a16="http://schemas.microsoft.com/office/drawing/2014/main" id="{4A524AC0-7485-4D79-1915-B2DCE4CA5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525" y="2716609"/>
            <a:ext cx="4074908" cy="2292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Focal Loss in Object Detection | A Guide To Focal Loss">
            <a:extLst>
              <a:ext uri="{FF2B5EF4-FFF2-40B4-BE49-F238E27FC236}">
                <a16:creationId xmlns:a16="http://schemas.microsoft.com/office/drawing/2014/main" id="{79B9E4BD-BA2F-C586-790B-899CCEFB5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525" y="422546"/>
            <a:ext cx="3325952" cy="2128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4" name="Google Shape;774;p69"/>
          <p:cNvSpPr txBox="1">
            <a:spLocks noGrp="1"/>
          </p:cNvSpPr>
          <p:nvPr>
            <p:ph type="title"/>
          </p:nvPr>
        </p:nvSpPr>
        <p:spPr>
          <a:xfrm>
            <a:off x="3831336" y="475600"/>
            <a:ext cx="4782312" cy="12756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WAS CLASS INBALANCE HANDLED WITH WORD EMBEDDINGS?</a:t>
            </a:r>
            <a:endParaRPr dirty="0"/>
          </a:p>
        </p:txBody>
      </p:sp>
      <p:sp>
        <p:nvSpPr>
          <p:cNvPr id="775" name="Google Shape;775;p69"/>
          <p:cNvSpPr txBox="1">
            <a:spLocks noGrp="1"/>
          </p:cNvSpPr>
          <p:nvPr>
            <p:ph type="body" idx="1"/>
          </p:nvPr>
        </p:nvSpPr>
        <p:spPr>
          <a:xfrm>
            <a:off x="4817275" y="1751281"/>
            <a:ext cx="3613500" cy="281759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solidFill>
                  <a:srgbClr val="000000"/>
                </a:solidFill>
              </a:rPr>
              <a:t>Unfortunately</a:t>
            </a:r>
            <a:r>
              <a:rPr lang="it-IT" dirty="0">
                <a:solidFill>
                  <a:srgbClr val="000000"/>
                </a:solidFill>
              </a:rPr>
              <a:t> </a:t>
            </a:r>
            <a:r>
              <a:rPr lang="it-IT" dirty="0" err="1">
                <a:solidFill>
                  <a:srgbClr val="000000"/>
                </a:solidFill>
              </a:rPr>
              <a:t>SMOTE</a:t>
            </a:r>
            <a:r>
              <a:rPr lang="it-IT" dirty="0">
                <a:solidFill>
                  <a:srgbClr val="000000"/>
                </a:solidFill>
              </a:rPr>
              <a:t> </a:t>
            </a:r>
            <a:r>
              <a:rPr lang="it-IT" dirty="0" err="1">
                <a:solidFill>
                  <a:srgbClr val="000000"/>
                </a:solidFill>
              </a:rPr>
              <a:t>is</a:t>
            </a:r>
            <a:r>
              <a:rPr lang="it-IT" dirty="0">
                <a:solidFill>
                  <a:srgbClr val="000000"/>
                </a:solidFill>
              </a:rPr>
              <a:t> </a:t>
            </a:r>
            <a:r>
              <a:rPr lang="it-IT" dirty="0" err="1">
                <a:solidFill>
                  <a:srgbClr val="000000"/>
                </a:solidFill>
              </a:rPr>
              <a:t>not</a:t>
            </a:r>
            <a:r>
              <a:rPr lang="it-IT" dirty="0">
                <a:solidFill>
                  <a:srgbClr val="000000"/>
                </a:solidFill>
              </a:rPr>
              <a:t> working </a:t>
            </a:r>
            <a:r>
              <a:rPr lang="it-IT" dirty="0" err="1">
                <a:solidFill>
                  <a:srgbClr val="000000"/>
                </a:solidFill>
              </a:rPr>
              <a:t>well</a:t>
            </a:r>
            <a:r>
              <a:rPr lang="it-IT" dirty="0">
                <a:solidFill>
                  <a:srgbClr val="000000"/>
                </a:solidFill>
              </a:rPr>
              <a:t> with Word </a:t>
            </a:r>
            <a:r>
              <a:rPr lang="it-IT" dirty="0" err="1">
                <a:solidFill>
                  <a:srgbClr val="000000"/>
                </a:solidFill>
              </a:rPr>
              <a:t>Embeddings</a:t>
            </a:r>
            <a:r>
              <a:rPr lang="it-IT" dirty="0">
                <a:solidFill>
                  <a:srgbClr val="000000"/>
                </a:solidFill>
              </a:rPr>
              <a:t>, so a new </a:t>
            </a:r>
            <a:r>
              <a:rPr lang="it-IT" dirty="0" err="1">
                <a:solidFill>
                  <a:srgbClr val="000000"/>
                </a:solidFill>
              </a:rPr>
              <a:t>approach</a:t>
            </a:r>
            <a:r>
              <a:rPr lang="it-IT" dirty="0">
                <a:solidFill>
                  <a:srgbClr val="000000"/>
                </a:solidFill>
              </a:rPr>
              <a:t> </a:t>
            </a:r>
            <a:r>
              <a:rPr lang="it-IT" dirty="0" err="1">
                <a:solidFill>
                  <a:srgbClr val="000000"/>
                </a:solidFill>
              </a:rPr>
              <a:t>was</a:t>
            </a:r>
            <a:r>
              <a:rPr lang="it-IT" dirty="0">
                <a:solidFill>
                  <a:srgbClr val="000000"/>
                </a:solidFill>
              </a:rPr>
              <a:t> </a:t>
            </a:r>
            <a:r>
              <a:rPr lang="it-IT" dirty="0" err="1">
                <a:solidFill>
                  <a:srgbClr val="000000"/>
                </a:solidFill>
              </a:rPr>
              <a:t>needed</a:t>
            </a:r>
            <a:r>
              <a:rPr lang="it-IT" dirty="0">
                <a:solidFill>
                  <a:srgbClr val="000000"/>
                </a:solidFill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solidFill>
                  <a:srgbClr val="000000"/>
                </a:solidFill>
              </a:rPr>
              <a:t>I </a:t>
            </a:r>
            <a:r>
              <a:rPr lang="it-IT" dirty="0" err="1">
                <a:solidFill>
                  <a:srgbClr val="000000"/>
                </a:solidFill>
              </a:rPr>
              <a:t>tried</a:t>
            </a:r>
            <a:r>
              <a:rPr lang="it-IT" dirty="0">
                <a:solidFill>
                  <a:srgbClr val="000000"/>
                </a:solidFill>
              </a:rPr>
              <a:t>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it-IT" dirty="0" err="1">
                <a:solidFill>
                  <a:srgbClr val="000000"/>
                </a:solidFill>
              </a:rPr>
              <a:t>Downsampling</a:t>
            </a:r>
            <a:endParaRPr lang="it-IT" dirty="0">
              <a:solidFill>
                <a:srgbClr val="000000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it-IT" dirty="0" err="1">
                <a:solidFill>
                  <a:srgbClr val="000000"/>
                </a:solidFill>
              </a:rPr>
              <a:t>Change</a:t>
            </a:r>
            <a:r>
              <a:rPr lang="it-IT" dirty="0">
                <a:solidFill>
                  <a:srgbClr val="000000"/>
                </a:solidFill>
              </a:rPr>
              <a:t> class weights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it-IT" dirty="0" err="1">
                <a:solidFill>
                  <a:srgbClr val="000000"/>
                </a:solidFill>
              </a:rPr>
              <a:t>Focal</a:t>
            </a:r>
            <a:r>
              <a:rPr lang="it-IT" dirty="0">
                <a:solidFill>
                  <a:srgbClr val="000000"/>
                </a:solidFill>
              </a:rPr>
              <a:t> Loss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solidFill>
                  <a:srgbClr val="000000"/>
                </a:solidFill>
              </a:rPr>
              <a:t>Out of </a:t>
            </a:r>
            <a:r>
              <a:rPr lang="it-IT" dirty="0" err="1">
                <a:solidFill>
                  <a:srgbClr val="000000"/>
                </a:solidFill>
              </a:rPr>
              <a:t>these</a:t>
            </a:r>
            <a:r>
              <a:rPr lang="it-IT" dirty="0">
                <a:solidFill>
                  <a:srgbClr val="000000"/>
                </a:solidFill>
              </a:rPr>
              <a:t> </a:t>
            </a:r>
            <a:r>
              <a:rPr lang="it-IT" dirty="0" err="1">
                <a:solidFill>
                  <a:srgbClr val="000000"/>
                </a:solidFill>
              </a:rPr>
              <a:t>approaches</a:t>
            </a:r>
            <a:r>
              <a:rPr lang="it-IT" dirty="0">
                <a:solidFill>
                  <a:srgbClr val="000000"/>
                </a:solidFill>
              </a:rPr>
              <a:t> </a:t>
            </a:r>
            <a:r>
              <a:rPr lang="it-IT" dirty="0" err="1">
                <a:solidFill>
                  <a:srgbClr val="000000"/>
                </a:solidFill>
              </a:rPr>
              <a:t>we</a:t>
            </a:r>
            <a:r>
              <a:rPr lang="it-IT" dirty="0">
                <a:solidFill>
                  <a:srgbClr val="000000"/>
                </a:solidFill>
              </a:rPr>
              <a:t> </a:t>
            </a:r>
            <a:r>
              <a:rPr lang="it-IT" dirty="0" err="1">
                <a:solidFill>
                  <a:srgbClr val="000000"/>
                </a:solidFill>
              </a:rPr>
              <a:t>used</a:t>
            </a:r>
            <a:r>
              <a:rPr lang="it-IT" dirty="0">
                <a:solidFill>
                  <a:srgbClr val="000000"/>
                </a:solidFill>
              </a:rPr>
              <a:t>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it-IT" dirty="0" err="1">
                <a:solidFill>
                  <a:srgbClr val="000000"/>
                </a:solidFill>
              </a:rPr>
              <a:t>Focal</a:t>
            </a:r>
            <a:r>
              <a:rPr lang="it-IT" dirty="0">
                <a:solidFill>
                  <a:srgbClr val="000000"/>
                </a:solidFill>
              </a:rPr>
              <a:t> Loss for </a:t>
            </a:r>
            <a:r>
              <a:rPr lang="it-IT" dirty="0" err="1">
                <a:solidFill>
                  <a:srgbClr val="000000"/>
                </a:solidFill>
              </a:rPr>
              <a:t>NNs</a:t>
            </a:r>
            <a:r>
              <a:rPr lang="it-IT" dirty="0">
                <a:solidFill>
                  <a:srgbClr val="000000"/>
                </a:solidFill>
              </a:rPr>
              <a:t> and </a:t>
            </a:r>
            <a:r>
              <a:rPr lang="it-IT" dirty="0" err="1">
                <a:solidFill>
                  <a:srgbClr val="000000"/>
                </a:solidFill>
              </a:rPr>
              <a:t>RNNs</a:t>
            </a:r>
            <a:endParaRPr lang="it-IT" dirty="0">
              <a:solidFill>
                <a:srgbClr val="000000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it-IT" dirty="0">
                <a:solidFill>
                  <a:srgbClr val="000000"/>
                </a:solidFill>
              </a:rPr>
              <a:t>No </a:t>
            </a:r>
            <a:r>
              <a:rPr lang="it-IT" dirty="0" err="1">
                <a:solidFill>
                  <a:srgbClr val="000000"/>
                </a:solidFill>
              </a:rPr>
              <a:t>modification</a:t>
            </a:r>
            <a:r>
              <a:rPr lang="it-IT" dirty="0">
                <a:solidFill>
                  <a:srgbClr val="000000"/>
                </a:solidFill>
              </a:rPr>
              <a:t> of data for the </a:t>
            </a:r>
            <a:r>
              <a:rPr lang="it-IT" dirty="0" err="1">
                <a:solidFill>
                  <a:srgbClr val="000000"/>
                </a:solidFill>
              </a:rPr>
              <a:t>other</a:t>
            </a:r>
            <a:r>
              <a:rPr lang="it-IT" dirty="0">
                <a:solidFill>
                  <a:srgbClr val="000000"/>
                </a:solidFill>
              </a:rPr>
              <a:t> models</a:t>
            </a:r>
          </a:p>
        </p:txBody>
      </p:sp>
      <p:pic>
        <p:nvPicPr>
          <p:cNvPr id="777" name="Google Shape;777;p69"/>
          <p:cNvPicPr preferRelativeResize="0"/>
          <p:nvPr/>
        </p:nvPicPr>
        <p:blipFill rotWithShape="1">
          <a:blip r:embed="rId5">
            <a:alphaModFix/>
          </a:blip>
          <a:srcRect l="7340" r="4538" b="19768"/>
          <a:stretch/>
        </p:blipFill>
        <p:spPr>
          <a:xfrm rot="-1846612">
            <a:off x="-1309417" y="-1158548"/>
            <a:ext cx="3498427" cy="2413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778" name="Google Shape;778;p6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2845448">
            <a:off x="3119741" y="4417750"/>
            <a:ext cx="1519315" cy="1151343"/>
          </a:xfrm>
          <a:prstGeom prst="rect">
            <a:avLst/>
          </a:prstGeom>
          <a:noFill/>
          <a:ln>
            <a:noFill/>
          </a:ln>
        </p:spPr>
      </p:pic>
      <p:pic>
        <p:nvPicPr>
          <p:cNvPr id="779" name="Google Shape;779;p69"/>
          <p:cNvPicPr preferRelativeResize="0"/>
          <p:nvPr/>
        </p:nvPicPr>
        <p:blipFill rotWithShape="1">
          <a:blip r:embed="rId5">
            <a:alphaModFix/>
          </a:blip>
          <a:srcRect l="7340" r="4538" b="19768"/>
          <a:stretch/>
        </p:blipFill>
        <p:spPr>
          <a:xfrm rot="8556180">
            <a:off x="6950660" y="3634228"/>
            <a:ext cx="3498424" cy="2413615"/>
          </a:xfrm>
          <a:prstGeom prst="rect">
            <a:avLst/>
          </a:prstGeom>
          <a:noFill/>
          <a:ln>
            <a:noFill/>
          </a:ln>
        </p:spPr>
      </p:pic>
      <p:sp>
        <p:nvSpPr>
          <p:cNvPr id="780" name="Google Shape;780;p69">
            <a:hlinkClick r:id="" action="ppaction://hlinkshowjump?jump=nextslide"/>
          </p:cNvPr>
          <p:cNvSpPr/>
          <p:nvPr/>
        </p:nvSpPr>
        <p:spPr>
          <a:xfrm>
            <a:off x="271492" y="210017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69">
            <a:hlinkClick r:id="" action="ppaction://noaction"/>
          </p:cNvPr>
          <p:cNvSpPr/>
          <p:nvPr/>
        </p:nvSpPr>
        <p:spPr>
          <a:xfrm>
            <a:off x="271492" y="2350079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69"/>
          <p:cNvSpPr/>
          <p:nvPr/>
        </p:nvSpPr>
        <p:spPr>
          <a:xfrm>
            <a:off x="271492" y="259998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Darker Grotesque"/>
                <a:ea typeface="Darker Grotesque"/>
                <a:cs typeface="Darker Grotesque"/>
                <a:sym typeface="Darker Grotesque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endParaRPr sz="1200" b="1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783" name="Google Shape;783;p69">
            <a:hlinkClick r:id="" action="ppaction://noaction"/>
          </p:cNvPr>
          <p:cNvSpPr/>
          <p:nvPr/>
        </p:nvSpPr>
        <p:spPr>
          <a:xfrm>
            <a:off x="312597" y="2386311"/>
            <a:ext cx="111412" cy="111267"/>
          </a:xfrm>
          <a:custGeom>
            <a:avLst/>
            <a:gdLst/>
            <a:ahLst/>
            <a:cxnLst/>
            <a:rect l="l" t="t" r="r" b="b"/>
            <a:pathLst>
              <a:path w="13840" h="13822" extrusionOk="0">
                <a:moveTo>
                  <a:pt x="6911" y="881"/>
                </a:moveTo>
                <a:lnTo>
                  <a:pt x="13030" y="3671"/>
                </a:lnTo>
                <a:lnTo>
                  <a:pt x="13030" y="4571"/>
                </a:lnTo>
                <a:lnTo>
                  <a:pt x="6911" y="1781"/>
                </a:lnTo>
                <a:lnTo>
                  <a:pt x="810" y="4571"/>
                </a:lnTo>
                <a:lnTo>
                  <a:pt x="810" y="3671"/>
                </a:lnTo>
                <a:lnTo>
                  <a:pt x="6911" y="881"/>
                </a:lnTo>
                <a:close/>
                <a:moveTo>
                  <a:pt x="6911" y="2664"/>
                </a:moveTo>
                <a:lnTo>
                  <a:pt x="13030" y="5452"/>
                </a:lnTo>
                <a:lnTo>
                  <a:pt x="13030" y="13011"/>
                </a:lnTo>
                <a:lnTo>
                  <a:pt x="810" y="13011"/>
                </a:lnTo>
                <a:lnTo>
                  <a:pt x="810" y="5452"/>
                </a:lnTo>
                <a:lnTo>
                  <a:pt x="6911" y="2664"/>
                </a:lnTo>
                <a:close/>
                <a:moveTo>
                  <a:pt x="6911" y="0"/>
                </a:moveTo>
                <a:lnTo>
                  <a:pt x="1" y="3149"/>
                </a:lnTo>
                <a:lnTo>
                  <a:pt x="1" y="13821"/>
                </a:lnTo>
                <a:lnTo>
                  <a:pt x="13839" y="13821"/>
                </a:lnTo>
                <a:lnTo>
                  <a:pt x="13839" y="3149"/>
                </a:lnTo>
                <a:lnTo>
                  <a:pt x="69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69">
            <a:hlinkClick r:id="" action="ppaction://noaction"/>
          </p:cNvPr>
          <p:cNvSpPr/>
          <p:nvPr/>
        </p:nvSpPr>
        <p:spPr>
          <a:xfrm>
            <a:off x="337227" y="2427297"/>
            <a:ext cx="62146" cy="54917"/>
          </a:xfrm>
          <a:custGeom>
            <a:avLst/>
            <a:gdLst/>
            <a:ahLst/>
            <a:cxnLst/>
            <a:rect l="l" t="t" r="r" b="b"/>
            <a:pathLst>
              <a:path w="7720" h="6822" extrusionOk="0">
                <a:moveTo>
                  <a:pt x="5255" y="811"/>
                </a:moveTo>
                <a:cubicBezTo>
                  <a:pt x="5651" y="811"/>
                  <a:pt x="6011" y="955"/>
                  <a:pt x="6280" y="1224"/>
                </a:cubicBezTo>
                <a:cubicBezTo>
                  <a:pt x="6839" y="1783"/>
                  <a:pt x="6839" y="2700"/>
                  <a:pt x="6280" y="3258"/>
                </a:cubicBezTo>
                <a:lnTo>
                  <a:pt x="3851" y="5670"/>
                </a:lnTo>
                <a:lnTo>
                  <a:pt x="1440" y="3258"/>
                </a:lnTo>
                <a:cubicBezTo>
                  <a:pt x="881" y="2700"/>
                  <a:pt x="881" y="1783"/>
                  <a:pt x="1440" y="1224"/>
                </a:cubicBezTo>
                <a:cubicBezTo>
                  <a:pt x="1709" y="955"/>
                  <a:pt x="2069" y="811"/>
                  <a:pt x="2465" y="811"/>
                </a:cubicBezTo>
                <a:cubicBezTo>
                  <a:pt x="2844" y="811"/>
                  <a:pt x="3204" y="955"/>
                  <a:pt x="3473" y="1224"/>
                </a:cubicBezTo>
                <a:lnTo>
                  <a:pt x="3851" y="1620"/>
                </a:lnTo>
                <a:lnTo>
                  <a:pt x="4247" y="1224"/>
                </a:lnTo>
                <a:cubicBezTo>
                  <a:pt x="4517" y="955"/>
                  <a:pt x="4876" y="811"/>
                  <a:pt x="5255" y="811"/>
                </a:cubicBezTo>
                <a:close/>
                <a:moveTo>
                  <a:pt x="2465" y="0"/>
                </a:moveTo>
                <a:cubicBezTo>
                  <a:pt x="1853" y="0"/>
                  <a:pt x="1296" y="235"/>
                  <a:pt x="864" y="667"/>
                </a:cubicBezTo>
                <a:cubicBezTo>
                  <a:pt x="0" y="1531"/>
                  <a:pt x="0" y="2952"/>
                  <a:pt x="864" y="3834"/>
                </a:cubicBezTo>
                <a:lnTo>
                  <a:pt x="3851" y="6822"/>
                </a:lnTo>
                <a:lnTo>
                  <a:pt x="6856" y="3834"/>
                </a:lnTo>
                <a:cubicBezTo>
                  <a:pt x="7720" y="2952"/>
                  <a:pt x="7720" y="1531"/>
                  <a:pt x="6856" y="667"/>
                </a:cubicBezTo>
                <a:cubicBezTo>
                  <a:pt x="6424" y="235"/>
                  <a:pt x="5867" y="0"/>
                  <a:pt x="5255" y="0"/>
                </a:cubicBezTo>
                <a:cubicBezTo>
                  <a:pt x="4751" y="0"/>
                  <a:pt x="4265" y="180"/>
                  <a:pt x="3851" y="487"/>
                </a:cubicBezTo>
                <a:cubicBezTo>
                  <a:pt x="3456" y="180"/>
                  <a:pt x="2969" y="0"/>
                  <a:pt x="24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85" name="Google Shape;785;p69">
            <a:hlinkClick r:id="" action="ppaction://hlinkshowjump?jump=nextslide"/>
          </p:cNvPr>
          <p:cNvCxnSpPr/>
          <p:nvPr/>
        </p:nvCxnSpPr>
        <p:spPr>
          <a:xfrm>
            <a:off x="317292" y="2196900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786" name="Google Shape;786;p69">
            <a:hlinkClick r:id="" action="ppaction://hlinkshowjump?jump=previousslide"/>
          </p:cNvPr>
          <p:cNvSpPr/>
          <p:nvPr/>
        </p:nvSpPr>
        <p:spPr>
          <a:xfrm>
            <a:off x="271492" y="2849890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87" name="Google Shape;787;p69">
            <a:hlinkClick r:id="" action="ppaction://hlinkshowjump?jump=previousslide"/>
          </p:cNvPr>
          <p:cNvCxnSpPr/>
          <p:nvPr/>
        </p:nvCxnSpPr>
        <p:spPr>
          <a:xfrm>
            <a:off x="317292" y="2946613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788" name="Google Shape;788;p69"/>
          <p:cNvSpPr/>
          <p:nvPr/>
        </p:nvSpPr>
        <p:spPr>
          <a:xfrm rot="10800000">
            <a:off x="3164050" y="-611016"/>
            <a:ext cx="1430700" cy="14307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13560000" algn="bl" rotWithShape="0">
              <a:srgbClr val="4877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89" name="Google Shape;789;p69"/>
          <p:cNvPicPr preferRelativeResize="0"/>
          <p:nvPr/>
        </p:nvPicPr>
        <p:blipFill rotWithShape="1">
          <a:blip r:embed="rId5">
            <a:alphaModFix/>
          </a:blip>
          <a:srcRect l="7340" r="4538" b="19768"/>
          <a:stretch/>
        </p:blipFill>
        <p:spPr>
          <a:xfrm rot="3599994">
            <a:off x="3412645" y="2563492"/>
            <a:ext cx="1302258" cy="89845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79115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28" name="Google Shape;1528;p91"/>
          <p:cNvGraphicFramePr/>
          <p:nvPr>
            <p:extLst>
              <p:ext uri="{D42A27DB-BD31-4B8C-83A1-F6EECF244321}">
                <p14:modId xmlns:p14="http://schemas.microsoft.com/office/powerpoint/2010/main" val="3386294810"/>
              </p:ext>
            </p:extLst>
          </p:nvPr>
        </p:nvGraphicFramePr>
        <p:xfrm>
          <a:off x="769874" y="1101622"/>
          <a:ext cx="7604251" cy="3190170"/>
        </p:xfrm>
        <a:graphic>
          <a:graphicData uri="http://schemas.openxmlformats.org/drawingml/2006/table">
            <a:tbl>
              <a:tblPr>
                <a:noFill/>
                <a:tableStyleId>{9EBB896D-671F-483F-8AF0-2F95FBAE8A30}</a:tableStyleId>
              </a:tblPr>
              <a:tblGrid>
                <a:gridCol w="14823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21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636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44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1621">
                  <a:extLst>
                    <a:ext uri="{9D8B030D-6E8A-4147-A177-3AD203B41FA5}">
                      <a16:colId xmlns:a16="http://schemas.microsoft.com/office/drawing/2014/main" val="2485852650"/>
                    </a:ext>
                  </a:extLst>
                </a:gridCol>
              </a:tblGrid>
              <a:tr h="572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rgbClr val="8DF1FF"/>
                        </a:gs>
                        <a:gs pos="30000">
                          <a:srgbClr val="F2CEFF"/>
                        </a:gs>
                        <a:gs pos="100000">
                          <a:srgbClr val="0445FF"/>
                        </a:gs>
                      </a:gsLst>
                      <a:lin ang="8099331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ACCURACY</a:t>
                      </a:r>
                      <a:endParaRPr sz="1600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PRECISION</a:t>
                      </a:r>
                      <a:endParaRPr sz="1600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RECALL</a:t>
                      </a:r>
                      <a:endParaRPr sz="1600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F1-SCORE</a:t>
                      </a:r>
                      <a:endParaRPr sz="1600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9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4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VADER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(NO FINE TUNING)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57.8%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52%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53%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48%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9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4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DISTILBERT</a:t>
                      </a:r>
                      <a:endParaRPr lang="it-IT" sz="1400" b="1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(</a:t>
                      </a:r>
                      <a:r>
                        <a:rPr lang="it-IT" sz="11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BS</a:t>
                      </a:r>
                      <a:r>
                        <a:rPr lang="it-IT" sz="11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=32, WITH </a:t>
                      </a:r>
                      <a:r>
                        <a:rPr lang="it-IT" sz="11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PREPROCESSING</a:t>
                      </a:r>
                      <a:r>
                        <a:rPr lang="it-IT" sz="11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)</a:t>
                      </a:r>
                      <a:endParaRPr sz="1050" b="1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87.9%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77%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84%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80%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9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4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DISTILBERT</a:t>
                      </a:r>
                      <a:endParaRPr lang="it-IT" sz="1400" b="1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(</a:t>
                      </a:r>
                      <a:r>
                        <a:rPr lang="it-IT" sz="11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BS</a:t>
                      </a:r>
                      <a:r>
                        <a:rPr lang="it-IT" sz="11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=64, W/O </a:t>
                      </a:r>
                      <a:r>
                        <a:rPr lang="it-IT" sz="11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PREPROCESSING</a:t>
                      </a:r>
                      <a:r>
                        <a:rPr lang="it-IT" sz="11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)</a:t>
                      </a:r>
                      <a:endParaRPr sz="1050" b="1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92.8%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88%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84%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86%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9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4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DISTILBERT</a:t>
                      </a:r>
                      <a:endParaRPr lang="it-IT" sz="1400" b="1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(</a:t>
                      </a:r>
                      <a:r>
                        <a:rPr lang="it-IT" sz="11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BS</a:t>
                      </a:r>
                      <a:r>
                        <a:rPr lang="it-IT" sz="11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=64, WD=0.01, W/O </a:t>
                      </a:r>
                      <a:r>
                        <a:rPr lang="it-IT" sz="1100" b="1" dirty="0" err="1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PREPROCESSING</a:t>
                      </a:r>
                      <a:r>
                        <a:rPr lang="it-IT" sz="1100" b="1" dirty="0">
                          <a:solidFill>
                            <a:schemeClr val="dk1"/>
                          </a:solidFill>
                          <a:latin typeface="Darker Grotesque"/>
                          <a:ea typeface="Darker Grotesque"/>
                          <a:cs typeface="Darker Grotesque"/>
                          <a:sym typeface="Darker Grotesque"/>
                        </a:rPr>
                        <a:t>)</a:t>
                      </a:r>
                      <a:endParaRPr sz="1100" b="1" dirty="0">
                        <a:solidFill>
                          <a:schemeClr val="dk1"/>
                        </a:solidFill>
                        <a:latin typeface="Darker Grotesque"/>
                        <a:ea typeface="Darker Grotesque"/>
                        <a:cs typeface="Darker Grotesque"/>
                        <a:sym typeface="Darker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92.4%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86%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86%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1" dirty="0">
                          <a:solidFill>
                            <a:schemeClr val="dk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86%</a:t>
                      </a:r>
                      <a:endParaRPr sz="1800" b="1" dirty="0">
                        <a:solidFill>
                          <a:schemeClr val="dk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7232269"/>
                  </a:ext>
                </a:extLst>
              </a:tr>
            </a:tbl>
          </a:graphicData>
        </a:graphic>
      </p:graphicFrame>
      <p:sp>
        <p:nvSpPr>
          <p:cNvPr id="1530" name="Google Shape;1530;p91">
            <a:hlinkClick r:id="" action="ppaction://hlinkshowjump?jump=nextslide"/>
          </p:cNvPr>
          <p:cNvSpPr/>
          <p:nvPr/>
        </p:nvSpPr>
        <p:spPr>
          <a:xfrm>
            <a:off x="271492" y="210017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91">
            <a:hlinkClick r:id="" action="ppaction://noaction"/>
          </p:cNvPr>
          <p:cNvSpPr/>
          <p:nvPr/>
        </p:nvSpPr>
        <p:spPr>
          <a:xfrm>
            <a:off x="271492" y="2350079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2" name="Google Shape;1532;p91"/>
          <p:cNvSpPr/>
          <p:nvPr/>
        </p:nvSpPr>
        <p:spPr>
          <a:xfrm>
            <a:off x="271492" y="259998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Darker Grotesque"/>
                <a:ea typeface="Darker Grotesque"/>
                <a:cs typeface="Darker Grotesque"/>
                <a:sym typeface="Darker Grotesque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</a:t>
            </a:r>
            <a:endParaRPr sz="1200" b="1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533" name="Google Shape;1533;p91">
            <a:hlinkClick r:id="" action="ppaction://noaction"/>
          </p:cNvPr>
          <p:cNvSpPr/>
          <p:nvPr/>
        </p:nvSpPr>
        <p:spPr>
          <a:xfrm>
            <a:off x="312597" y="2386311"/>
            <a:ext cx="111412" cy="111267"/>
          </a:xfrm>
          <a:custGeom>
            <a:avLst/>
            <a:gdLst/>
            <a:ahLst/>
            <a:cxnLst/>
            <a:rect l="l" t="t" r="r" b="b"/>
            <a:pathLst>
              <a:path w="13840" h="13822" extrusionOk="0">
                <a:moveTo>
                  <a:pt x="6911" y="881"/>
                </a:moveTo>
                <a:lnTo>
                  <a:pt x="13030" y="3671"/>
                </a:lnTo>
                <a:lnTo>
                  <a:pt x="13030" y="4571"/>
                </a:lnTo>
                <a:lnTo>
                  <a:pt x="6911" y="1781"/>
                </a:lnTo>
                <a:lnTo>
                  <a:pt x="810" y="4571"/>
                </a:lnTo>
                <a:lnTo>
                  <a:pt x="810" y="3671"/>
                </a:lnTo>
                <a:lnTo>
                  <a:pt x="6911" y="881"/>
                </a:lnTo>
                <a:close/>
                <a:moveTo>
                  <a:pt x="6911" y="2664"/>
                </a:moveTo>
                <a:lnTo>
                  <a:pt x="13030" y="5452"/>
                </a:lnTo>
                <a:lnTo>
                  <a:pt x="13030" y="13011"/>
                </a:lnTo>
                <a:lnTo>
                  <a:pt x="810" y="13011"/>
                </a:lnTo>
                <a:lnTo>
                  <a:pt x="810" y="5452"/>
                </a:lnTo>
                <a:lnTo>
                  <a:pt x="6911" y="2664"/>
                </a:lnTo>
                <a:close/>
                <a:moveTo>
                  <a:pt x="6911" y="0"/>
                </a:moveTo>
                <a:lnTo>
                  <a:pt x="1" y="3149"/>
                </a:lnTo>
                <a:lnTo>
                  <a:pt x="1" y="13821"/>
                </a:lnTo>
                <a:lnTo>
                  <a:pt x="13839" y="13821"/>
                </a:lnTo>
                <a:lnTo>
                  <a:pt x="13839" y="3149"/>
                </a:lnTo>
                <a:lnTo>
                  <a:pt x="69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4" name="Google Shape;1534;p91">
            <a:hlinkClick r:id="" action="ppaction://noaction"/>
          </p:cNvPr>
          <p:cNvSpPr/>
          <p:nvPr/>
        </p:nvSpPr>
        <p:spPr>
          <a:xfrm>
            <a:off x="337227" y="2427297"/>
            <a:ext cx="62146" cy="54917"/>
          </a:xfrm>
          <a:custGeom>
            <a:avLst/>
            <a:gdLst/>
            <a:ahLst/>
            <a:cxnLst/>
            <a:rect l="l" t="t" r="r" b="b"/>
            <a:pathLst>
              <a:path w="7720" h="6822" extrusionOk="0">
                <a:moveTo>
                  <a:pt x="5255" y="811"/>
                </a:moveTo>
                <a:cubicBezTo>
                  <a:pt x="5651" y="811"/>
                  <a:pt x="6011" y="955"/>
                  <a:pt x="6280" y="1224"/>
                </a:cubicBezTo>
                <a:cubicBezTo>
                  <a:pt x="6839" y="1783"/>
                  <a:pt x="6839" y="2700"/>
                  <a:pt x="6280" y="3258"/>
                </a:cubicBezTo>
                <a:lnTo>
                  <a:pt x="3851" y="5670"/>
                </a:lnTo>
                <a:lnTo>
                  <a:pt x="1440" y="3258"/>
                </a:lnTo>
                <a:cubicBezTo>
                  <a:pt x="881" y="2700"/>
                  <a:pt x="881" y="1783"/>
                  <a:pt x="1440" y="1224"/>
                </a:cubicBezTo>
                <a:cubicBezTo>
                  <a:pt x="1709" y="955"/>
                  <a:pt x="2069" y="811"/>
                  <a:pt x="2465" y="811"/>
                </a:cubicBezTo>
                <a:cubicBezTo>
                  <a:pt x="2844" y="811"/>
                  <a:pt x="3204" y="955"/>
                  <a:pt x="3473" y="1224"/>
                </a:cubicBezTo>
                <a:lnTo>
                  <a:pt x="3851" y="1620"/>
                </a:lnTo>
                <a:lnTo>
                  <a:pt x="4247" y="1224"/>
                </a:lnTo>
                <a:cubicBezTo>
                  <a:pt x="4517" y="955"/>
                  <a:pt x="4876" y="811"/>
                  <a:pt x="5255" y="811"/>
                </a:cubicBezTo>
                <a:close/>
                <a:moveTo>
                  <a:pt x="2465" y="0"/>
                </a:moveTo>
                <a:cubicBezTo>
                  <a:pt x="1853" y="0"/>
                  <a:pt x="1296" y="235"/>
                  <a:pt x="864" y="667"/>
                </a:cubicBezTo>
                <a:cubicBezTo>
                  <a:pt x="0" y="1531"/>
                  <a:pt x="0" y="2952"/>
                  <a:pt x="864" y="3834"/>
                </a:cubicBezTo>
                <a:lnTo>
                  <a:pt x="3851" y="6822"/>
                </a:lnTo>
                <a:lnTo>
                  <a:pt x="6856" y="3834"/>
                </a:lnTo>
                <a:cubicBezTo>
                  <a:pt x="7720" y="2952"/>
                  <a:pt x="7720" y="1531"/>
                  <a:pt x="6856" y="667"/>
                </a:cubicBezTo>
                <a:cubicBezTo>
                  <a:pt x="6424" y="235"/>
                  <a:pt x="5867" y="0"/>
                  <a:pt x="5255" y="0"/>
                </a:cubicBezTo>
                <a:cubicBezTo>
                  <a:pt x="4751" y="0"/>
                  <a:pt x="4265" y="180"/>
                  <a:pt x="3851" y="487"/>
                </a:cubicBezTo>
                <a:cubicBezTo>
                  <a:pt x="3456" y="180"/>
                  <a:pt x="2969" y="0"/>
                  <a:pt x="24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5" name="Google Shape;1535;p91">
            <a:hlinkClick r:id="" action="ppaction://hlinkshowjump?jump=nextslide"/>
          </p:cNvPr>
          <p:cNvCxnSpPr/>
          <p:nvPr/>
        </p:nvCxnSpPr>
        <p:spPr>
          <a:xfrm>
            <a:off x="317292" y="2196900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536" name="Google Shape;1536;p91">
            <a:hlinkClick r:id="" action="ppaction://hlinkshowjump?jump=previousslide"/>
          </p:cNvPr>
          <p:cNvSpPr/>
          <p:nvPr/>
        </p:nvSpPr>
        <p:spPr>
          <a:xfrm>
            <a:off x="271492" y="2849890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7" name="Google Shape;1537;p91">
            <a:hlinkClick r:id="" action="ppaction://hlinkshowjump?jump=previousslide"/>
          </p:cNvPr>
          <p:cNvCxnSpPr/>
          <p:nvPr/>
        </p:nvCxnSpPr>
        <p:spPr>
          <a:xfrm>
            <a:off x="317292" y="2946613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6" name="Google Shape;887;p73">
            <a:extLst>
              <a:ext uri="{FF2B5EF4-FFF2-40B4-BE49-F238E27FC236}">
                <a16:creationId xmlns:a16="http://schemas.microsoft.com/office/drawing/2014/main" id="{5604C1C4-567C-1BDB-2EF4-31E66FF233A8}"/>
              </a:ext>
            </a:extLst>
          </p:cNvPr>
          <p:cNvSpPr txBox="1">
            <a:spLocks/>
          </p:cNvSpPr>
          <p:nvPr/>
        </p:nvSpPr>
        <p:spPr>
          <a:xfrm>
            <a:off x="3488341" y="4375689"/>
            <a:ext cx="4435696" cy="702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marL="9144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indent="-317500" algn="ctr">
              <a:buClr>
                <a:schemeClr val="dk1"/>
              </a:buClr>
              <a:buSzPts val="1400"/>
              <a:buFont typeface="Darker Grotesque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pPr algn="l"/>
            <a:r>
              <a:rPr lang="en-US" dirty="0"/>
              <a:t>BS = Batch Size, WD = Weight decay.</a:t>
            </a:r>
          </a:p>
          <a:p>
            <a:pPr algn="l"/>
            <a:r>
              <a:rPr lang="en-US" dirty="0" err="1"/>
              <a:t>DistilBERT</a:t>
            </a:r>
            <a:r>
              <a:rPr lang="en-US" dirty="0"/>
              <a:t> = lighter and faster BERT implementation, appropriate when the hardware is limited</a:t>
            </a:r>
          </a:p>
        </p:txBody>
      </p:sp>
      <p:sp>
        <p:nvSpPr>
          <p:cNvPr id="7" name="Google Shape;1529;p91">
            <a:extLst>
              <a:ext uri="{FF2B5EF4-FFF2-40B4-BE49-F238E27FC236}">
                <a16:creationId xmlns:a16="http://schemas.microsoft.com/office/drawing/2014/main" id="{AED65F00-5F9E-F26E-E898-882436E17C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8101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COMPARISON WITH STATE-OF-THE-ART MODELS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574316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70;p64">
            <a:extLst>
              <a:ext uri="{FF2B5EF4-FFF2-40B4-BE49-F238E27FC236}">
                <a16:creationId xmlns:a16="http://schemas.microsoft.com/office/drawing/2014/main" id="{245A7019-EC39-1BDF-C5B5-87DA03F2B3D6}"/>
              </a:ext>
            </a:extLst>
          </p:cNvPr>
          <p:cNvSpPr/>
          <p:nvPr/>
        </p:nvSpPr>
        <p:spPr>
          <a:xfrm>
            <a:off x="5888736" y="628754"/>
            <a:ext cx="2414016" cy="21249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it-IT" b="0" i="0" dirty="0">
                <a:ln>
                  <a:noFill/>
                </a:ln>
                <a:gradFill>
                  <a:gsLst>
                    <a:gs pos="0">
                      <a:srgbClr val="8DF1FF"/>
                    </a:gs>
                    <a:gs pos="30000">
                      <a:srgbClr val="F2CEFF"/>
                    </a:gs>
                    <a:gs pos="100000">
                      <a:srgbClr val="0445FF"/>
                    </a:gs>
                  </a:gsLst>
                  <a:lin ang="8099331" scaled="0"/>
                </a:gradFill>
                <a:latin typeface="Orbitron;900"/>
              </a:rPr>
              <a:t>CONCLUSIONS</a:t>
            </a:r>
            <a:endParaRPr b="0" i="0" dirty="0">
              <a:ln>
                <a:noFill/>
              </a:ln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099331" scaled="0"/>
              </a:gradFill>
              <a:latin typeface="Orbitron;900"/>
            </a:endParaRPr>
          </a:p>
        </p:txBody>
      </p:sp>
      <p:sp>
        <p:nvSpPr>
          <p:cNvPr id="774" name="Google Shape;774;p69"/>
          <p:cNvSpPr txBox="1">
            <a:spLocks noGrp="1"/>
          </p:cNvSpPr>
          <p:nvPr>
            <p:ph type="title"/>
          </p:nvPr>
        </p:nvSpPr>
        <p:spPr>
          <a:xfrm>
            <a:off x="4229875" y="475600"/>
            <a:ext cx="4200900" cy="8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CONCLUSIONS</a:t>
            </a:r>
            <a:endParaRPr dirty="0"/>
          </a:p>
        </p:txBody>
      </p:sp>
      <p:sp>
        <p:nvSpPr>
          <p:cNvPr id="775" name="Google Shape;775;p69"/>
          <p:cNvSpPr txBox="1">
            <a:spLocks noGrp="1"/>
          </p:cNvSpPr>
          <p:nvPr>
            <p:ph type="body" idx="1"/>
          </p:nvPr>
        </p:nvSpPr>
        <p:spPr>
          <a:xfrm>
            <a:off x="4817275" y="1152475"/>
            <a:ext cx="36135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/>
              <a:t>BEST </a:t>
            </a:r>
            <a:r>
              <a:rPr lang="it-IT" b="1" dirty="0" err="1"/>
              <a:t>PERFORMING</a:t>
            </a:r>
            <a:r>
              <a:rPr lang="it-IT" b="1" dirty="0"/>
              <a:t> MODEL</a:t>
            </a:r>
            <a:r>
              <a:rPr lang="it-IT" dirty="0"/>
              <a:t>: </a:t>
            </a:r>
            <a:r>
              <a:rPr lang="it-IT" b="1" dirty="0"/>
              <a:t>BERT </a:t>
            </a:r>
          </a:p>
          <a:p>
            <a:pPr marL="0" indent="0">
              <a:buNone/>
            </a:pPr>
            <a:r>
              <a:rPr lang="it-IT" dirty="0" err="1"/>
              <a:t>PROS</a:t>
            </a:r>
            <a:r>
              <a:rPr lang="it-IT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Good performance (86% </a:t>
            </a:r>
            <a:r>
              <a:rPr lang="it-IT" dirty="0" err="1"/>
              <a:t>F1</a:t>
            </a:r>
            <a:r>
              <a:rPr lang="it-IT" dirty="0"/>
              <a:t>-score)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CONS: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High training time </a:t>
            </a:r>
            <a:r>
              <a:rPr lang="it-IT" dirty="0" err="1"/>
              <a:t>required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resources</a:t>
            </a:r>
            <a:r>
              <a:rPr lang="it-IT" dirty="0"/>
              <a:t> </a:t>
            </a:r>
            <a:r>
              <a:rPr lang="it-IT" dirty="0" err="1"/>
              <a:t>needed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Hard to </a:t>
            </a:r>
            <a:r>
              <a:rPr lang="it-IT" dirty="0" err="1"/>
              <a:t>implement</a:t>
            </a:r>
            <a:br>
              <a:rPr lang="it-IT" dirty="0"/>
            </a:b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0" indent="0">
              <a:buNone/>
            </a:pPr>
            <a:r>
              <a:rPr lang="it-IT" b="1" dirty="0"/>
              <a:t>2° BEST MODEL: LINEAR </a:t>
            </a:r>
            <a:r>
              <a:rPr lang="it-IT" b="1" dirty="0" err="1"/>
              <a:t>SVM</a:t>
            </a:r>
            <a:r>
              <a:rPr lang="it-IT" b="1" dirty="0"/>
              <a:t> WITH TF-</a:t>
            </a:r>
            <a:r>
              <a:rPr lang="it-IT" b="1" dirty="0" err="1"/>
              <a:t>IDF</a:t>
            </a:r>
            <a:endParaRPr lang="it-IT" b="1" dirty="0"/>
          </a:p>
          <a:p>
            <a:pPr marL="0" indent="0">
              <a:buNone/>
            </a:pPr>
            <a:r>
              <a:rPr lang="it-IT" dirty="0" err="1"/>
              <a:t>PROS</a:t>
            </a:r>
            <a:r>
              <a:rPr lang="it-IT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Fast training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Easy to </a:t>
            </a:r>
            <a:r>
              <a:rPr lang="it-IT" dirty="0" err="1"/>
              <a:t>understand</a:t>
            </a:r>
            <a:endParaRPr lang="it-IT" dirty="0"/>
          </a:p>
          <a:p>
            <a:pPr marL="0" indent="0">
              <a:buNone/>
            </a:pPr>
            <a:r>
              <a:rPr lang="it-IT" dirty="0"/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Slightly</a:t>
            </a:r>
            <a:r>
              <a:rPr lang="it-IT" dirty="0"/>
              <a:t> </a:t>
            </a:r>
            <a:r>
              <a:rPr lang="it-IT" dirty="0" err="1"/>
              <a:t>less</a:t>
            </a:r>
            <a:r>
              <a:rPr lang="it-IT" dirty="0"/>
              <a:t> precise </a:t>
            </a:r>
            <a:r>
              <a:rPr lang="it-IT" dirty="0" err="1"/>
              <a:t>than</a:t>
            </a:r>
            <a:r>
              <a:rPr lang="it-IT" dirty="0"/>
              <a:t> BERT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77" name="Google Shape;777;p69"/>
          <p:cNvPicPr preferRelativeResize="0"/>
          <p:nvPr/>
        </p:nvPicPr>
        <p:blipFill rotWithShape="1">
          <a:blip r:embed="rId3">
            <a:alphaModFix/>
          </a:blip>
          <a:srcRect l="7340" r="4538" b="19768"/>
          <a:stretch/>
        </p:blipFill>
        <p:spPr>
          <a:xfrm rot="-1846612">
            <a:off x="-1309417" y="-1158548"/>
            <a:ext cx="3498427" cy="2413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778" name="Google Shape;778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845448">
            <a:off x="3119741" y="4417750"/>
            <a:ext cx="1519315" cy="1151343"/>
          </a:xfrm>
          <a:prstGeom prst="rect">
            <a:avLst/>
          </a:prstGeom>
          <a:noFill/>
          <a:ln>
            <a:noFill/>
          </a:ln>
        </p:spPr>
      </p:pic>
      <p:pic>
        <p:nvPicPr>
          <p:cNvPr id="779" name="Google Shape;779;p69"/>
          <p:cNvPicPr preferRelativeResize="0"/>
          <p:nvPr/>
        </p:nvPicPr>
        <p:blipFill rotWithShape="1">
          <a:blip r:embed="rId3">
            <a:alphaModFix/>
          </a:blip>
          <a:srcRect l="7340" r="4538" b="19768"/>
          <a:stretch/>
        </p:blipFill>
        <p:spPr>
          <a:xfrm rot="8556180">
            <a:off x="6950660" y="3634228"/>
            <a:ext cx="3498424" cy="2413615"/>
          </a:xfrm>
          <a:prstGeom prst="rect">
            <a:avLst/>
          </a:prstGeom>
          <a:noFill/>
          <a:ln>
            <a:noFill/>
          </a:ln>
        </p:spPr>
      </p:pic>
      <p:sp>
        <p:nvSpPr>
          <p:cNvPr id="780" name="Google Shape;780;p69">
            <a:hlinkClick r:id="" action="ppaction://hlinkshowjump?jump=nextslide"/>
          </p:cNvPr>
          <p:cNvSpPr/>
          <p:nvPr/>
        </p:nvSpPr>
        <p:spPr>
          <a:xfrm>
            <a:off x="271492" y="210017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69">
            <a:hlinkClick r:id="" action="ppaction://noaction"/>
          </p:cNvPr>
          <p:cNvSpPr/>
          <p:nvPr/>
        </p:nvSpPr>
        <p:spPr>
          <a:xfrm>
            <a:off x="271492" y="2350079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69"/>
          <p:cNvSpPr/>
          <p:nvPr/>
        </p:nvSpPr>
        <p:spPr>
          <a:xfrm>
            <a:off x="271492" y="259998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Darker Grotesque"/>
                <a:ea typeface="Darker Grotesque"/>
                <a:cs typeface="Darker Grotesque"/>
                <a:sym typeface="Darker Grotesque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endParaRPr sz="1200" b="1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783" name="Google Shape;783;p69">
            <a:hlinkClick r:id="" action="ppaction://noaction"/>
          </p:cNvPr>
          <p:cNvSpPr/>
          <p:nvPr/>
        </p:nvSpPr>
        <p:spPr>
          <a:xfrm>
            <a:off x="312597" y="2386311"/>
            <a:ext cx="111412" cy="111267"/>
          </a:xfrm>
          <a:custGeom>
            <a:avLst/>
            <a:gdLst/>
            <a:ahLst/>
            <a:cxnLst/>
            <a:rect l="l" t="t" r="r" b="b"/>
            <a:pathLst>
              <a:path w="13840" h="13822" extrusionOk="0">
                <a:moveTo>
                  <a:pt x="6911" y="881"/>
                </a:moveTo>
                <a:lnTo>
                  <a:pt x="13030" y="3671"/>
                </a:lnTo>
                <a:lnTo>
                  <a:pt x="13030" y="4571"/>
                </a:lnTo>
                <a:lnTo>
                  <a:pt x="6911" y="1781"/>
                </a:lnTo>
                <a:lnTo>
                  <a:pt x="810" y="4571"/>
                </a:lnTo>
                <a:lnTo>
                  <a:pt x="810" y="3671"/>
                </a:lnTo>
                <a:lnTo>
                  <a:pt x="6911" y="881"/>
                </a:lnTo>
                <a:close/>
                <a:moveTo>
                  <a:pt x="6911" y="2664"/>
                </a:moveTo>
                <a:lnTo>
                  <a:pt x="13030" y="5452"/>
                </a:lnTo>
                <a:lnTo>
                  <a:pt x="13030" y="13011"/>
                </a:lnTo>
                <a:lnTo>
                  <a:pt x="810" y="13011"/>
                </a:lnTo>
                <a:lnTo>
                  <a:pt x="810" y="5452"/>
                </a:lnTo>
                <a:lnTo>
                  <a:pt x="6911" y="2664"/>
                </a:lnTo>
                <a:close/>
                <a:moveTo>
                  <a:pt x="6911" y="0"/>
                </a:moveTo>
                <a:lnTo>
                  <a:pt x="1" y="3149"/>
                </a:lnTo>
                <a:lnTo>
                  <a:pt x="1" y="13821"/>
                </a:lnTo>
                <a:lnTo>
                  <a:pt x="13839" y="13821"/>
                </a:lnTo>
                <a:lnTo>
                  <a:pt x="13839" y="3149"/>
                </a:lnTo>
                <a:lnTo>
                  <a:pt x="69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69">
            <a:hlinkClick r:id="" action="ppaction://noaction"/>
          </p:cNvPr>
          <p:cNvSpPr/>
          <p:nvPr/>
        </p:nvSpPr>
        <p:spPr>
          <a:xfrm>
            <a:off x="337227" y="2427297"/>
            <a:ext cx="62146" cy="54917"/>
          </a:xfrm>
          <a:custGeom>
            <a:avLst/>
            <a:gdLst/>
            <a:ahLst/>
            <a:cxnLst/>
            <a:rect l="l" t="t" r="r" b="b"/>
            <a:pathLst>
              <a:path w="7720" h="6822" extrusionOk="0">
                <a:moveTo>
                  <a:pt x="5255" y="811"/>
                </a:moveTo>
                <a:cubicBezTo>
                  <a:pt x="5651" y="811"/>
                  <a:pt x="6011" y="955"/>
                  <a:pt x="6280" y="1224"/>
                </a:cubicBezTo>
                <a:cubicBezTo>
                  <a:pt x="6839" y="1783"/>
                  <a:pt x="6839" y="2700"/>
                  <a:pt x="6280" y="3258"/>
                </a:cubicBezTo>
                <a:lnTo>
                  <a:pt x="3851" y="5670"/>
                </a:lnTo>
                <a:lnTo>
                  <a:pt x="1440" y="3258"/>
                </a:lnTo>
                <a:cubicBezTo>
                  <a:pt x="881" y="2700"/>
                  <a:pt x="881" y="1783"/>
                  <a:pt x="1440" y="1224"/>
                </a:cubicBezTo>
                <a:cubicBezTo>
                  <a:pt x="1709" y="955"/>
                  <a:pt x="2069" y="811"/>
                  <a:pt x="2465" y="811"/>
                </a:cubicBezTo>
                <a:cubicBezTo>
                  <a:pt x="2844" y="811"/>
                  <a:pt x="3204" y="955"/>
                  <a:pt x="3473" y="1224"/>
                </a:cubicBezTo>
                <a:lnTo>
                  <a:pt x="3851" y="1620"/>
                </a:lnTo>
                <a:lnTo>
                  <a:pt x="4247" y="1224"/>
                </a:lnTo>
                <a:cubicBezTo>
                  <a:pt x="4517" y="955"/>
                  <a:pt x="4876" y="811"/>
                  <a:pt x="5255" y="811"/>
                </a:cubicBezTo>
                <a:close/>
                <a:moveTo>
                  <a:pt x="2465" y="0"/>
                </a:moveTo>
                <a:cubicBezTo>
                  <a:pt x="1853" y="0"/>
                  <a:pt x="1296" y="235"/>
                  <a:pt x="864" y="667"/>
                </a:cubicBezTo>
                <a:cubicBezTo>
                  <a:pt x="0" y="1531"/>
                  <a:pt x="0" y="2952"/>
                  <a:pt x="864" y="3834"/>
                </a:cubicBezTo>
                <a:lnTo>
                  <a:pt x="3851" y="6822"/>
                </a:lnTo>
                <a:lnTo>
                  <a:pt x="6856" y="3834"/>
                </a:lnTo>
                <a:cubicBezTo>
                  <a:pt x="7720" y="2952"/>
                  <a:pt x="7720" y="1531"/>
                  <a:pt x="6856" y="667"/>
                </a:cubicBezTo>
                <a:cubicBezTo>
                  <a:pt x="6424" y="235"/>
                  <a:pt x="5867" y="0"/>
                  <a:pt x="5255" y="0"/>
                </a:cubicBezTo>
                <a:cubicBezTo>
                  <a:pt x="4751" y="0"/>
                  <a:pt x="4265" y="180"/>
                  <a:pt x="3851" y="487"/>
                </a:cubicBezTo>
                <a:cubicBezTo>
                  <a:pt x="3456" y="180"/>
                  <a:pt x="2969" y="0"/>
                  <a:pt x="24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85" name="Google Shape;785;p69">
            <a:hlinkClick r:id="" action="ppaction://hlinkshowjump?jump=nextslide"/>
          </p:cNvPr>
          <p:cNvCxnSpPr/>
          <p:nvPr/>
        </p:nvCxnSpPr>
        <p:spPr>
          <a:xfrm>
            <a:off x="317292" y="2196900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786" name="Google Shape;786;p69">
            <a:hlinkClick r:id="" action="ppaction://hlinkshowjump?jump=previousslide"/>
          </p:cNvPr>
          <p:cNvSpPr/>
          <p:nvPr/>
        </p:nvSpPr>
        <p:spPr>
          <a:xfrm>
            <a:off x="271492" y="2849890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87" name="Google Shape;787;p69">
            <a:hlinkClick r:id="" action="ppaction://hlinkshowjump?jump=previousslide"/>
          </p:cNvPr>
          <p:cNvCxnSpPr/>
          <p:nvPr/>
        </p:nvCxnSpPr>
        <p:spPr>
          <a:xfrm>
            <a:off x="317292" y="2946613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788" name="Google Shape;788;p69"/>
          <p:cNvSpPr/>
          <p:nvPr/>
        </p:nvSpPr>
        <p:spPr>
          <a:xfrm rot="10800000">
            <a:off x="3164050" y="-611016"/>
            <a:ext cx="1430700" cy="14307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13560000" algn="bl" rotWithShape="0">
              <a:srgbClr val="4877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Bert | Muppet Wiki | Fandom">
            <a:extLst>
              <a:ext uri="{FF2B5EF4-FFF2-40B4-BE49-F238E27FC236}">
                <a16:creationId xmlns:a16="http://schemas.microsoft.com/office/drawing/2014/main" id="{918E8C8E-2D10-85CF-F761-C30B4D84F6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152" y="56108"/>
            <a:ext cx="3012574" cy="5013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7" name="Google Shape;2417;p118"/>
          <p:cNvSpPr txBox="1">
            <a:spLocks noGrp="1"/>
          </p:cNvSpPr>
          <p:nvPr>
            <p:ph type="subTitle" idx="1"/>
          </p:nvPr>
        </p:nvSpPr>
        <p:spPr>
          <a:xfrm>
            <a:off x="904551" y="2147264"/>
            <a:ext cx="3667449" cy="11553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/>
              <a:t>Do you have any questions?</a:t>
            </a:r>
            <a:endParaRPr sz="2400" b="1" dirty="0"/>
          </a:p>
        </p:txBody>
      </p:sp>
      <p:sp>
        <p:nvSpPr>
          <p:cNvPr id="2418" name="Google Shape;2418;p118"/>
          <p:cNvSpPr/>
          <p:nvPr/>
        </p:nvSpPr>
        <p:spPr>
          <a:xfrm>
            <a:off x="777277" y="678426"/>
            <a:ext cx="3610172" cy="53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rgbClr val="8DF1FF"/>
                    </a:gs>
                    <a:gs pos="30000">
                      <a:srgbClr val="F2CEFF"/>
                    </a:gs>
                    <a:gs pos="100000">
                      <a:srgbClr val="0445FF"/>
                    </a:gs>
                  </a:gsLst>
                  <a:lin ang="8099331" scaled="0"/>
                </a:gradFill>
                <a:latin typeface="Orbitron;900"/>
              </a:rPr>
              <a:t>THANKS</a:t>
            </a:r>
          </a:p>
        </p:txBody>
      </p:sp>
      <p:sp>
        <p:nvSpPr>
          <p:cNvPr id="2419" name="Google Shape;2419;p118"/>
          <p:cNvSpPr txBox="1">
            <a:spLocks noGrp="1"/>
          </p:cNvSpPr>
          <p:nvPr>
            <p:ph type="ctrTitle"/>
          </p:nvPr>
        </p:nvSpPr>
        <p:spPr>
          <a:xfrm>
            <a:off x="720000" y="540000"/>
            <a:ext cx="4284000" cy="81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endParaRPr dirty="0"/>
          </a:p>
        </p:txBody>
      </p:sp>
      <p:sp>
        <p:nvSpPr>
          <p:cNvPr id="2437" name="Google Shape;2437;p118">
            <a:hlinkClick r:id="" action="ppaction://hlinkshowjump?jump=nextslide"/>
          </p:cNvPr>
          <p:cNvSpPr/>
          <p:nvPr/>
        </p:nvSpPr>
        <p:spPr>
          <a:xfrm>
            <a:off x="271492" y="222512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8" name="Google Shape;2438;p118">
            <a:hlinkClick r:id="" action="ppaction://noaction"/>
          </p:cNvPr>
          <p:cNvSpPr/>
          <p:nvPr/>
        </p:nvSpPr>
        <p:spPr>
          <a:xfrm>
            <a:off x="271492" y="2475029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9" name="Google Shape;2439;p118">
            <a:hlinkClick r:id="" action="ppaction://hlinkshowjump?jump=previousslide"/>
          </p:cNvPr>
          <p:cNvSpPr/>
          <p:nvPr/>
        </p:nvSpPr>
        <p:spPr>
          <a:xfrm>
            <a:off x="271492" y="272493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2440" name="Google Shape;2440;p118">
            <a:hlinkClick r:id="" action="ppaction://noaction"/>
          </p:cNvPr>
          <p:cNvSpPr/>
          <p:nvPr/>
        </p:nvSpPr>
        <p:spPr>
          <a:xfrm>
            <a:off x="312597" y="2511261"/>
            <a:ext cx="111412" cy="111267"/>
          </a:xfrm>
          <a:custGeom>
            <a:avLst/>
            <a:gdLst/>
            <a:ahLst/>
            <a:cxnLst/>
            <a:rect l="l" t="t" r="r" b="b"/>
            <a:pathLst>
              <a:path w="13840" h="13822" extrusionOk="0">
                <a:moveTo>
                  <a:pt x="6911" y="881"/>
                </a:moveTo>
                <a:lnTo>
                  <a:pt x="13030" y="3671"/>
                </a:lnTo>
                <a:lnTo>
                  <a:pt x="13030" y="4571"/>
                </a:lnTo>
                <a:lnTo>
                  <a:pt x="6911" y="1781"/>
                </a:lnTo>
                <a:lnTo>
                  <a:pt x="810" y="4571"/>
                </a:lnTo>
                <a:lnTo>
                  <a:pt x="810" y="3671"/>
                </a:lnTo>
                <a:lnTo>
                  <a:pt x="6911" y="881"/>
                </a:lnTo>
                <a:close/>
                <a:moveTo>
                  <a:pt x="6911" y="2664"/>
                </a:moveTo>
                <a:lnTo>
                  <a:pt x="13030" y="5452"/>
                </a:lnTo>
                <a:lnTo>
                  <a:pt x="13030" y="13011"/>
                </a:lnTo>
                <a:lnTo>
                  <a:pt x="810" y="13011"/>
                </a:lnTo>
                <a:lnTo>
                  <a:pt x="810" y="5452"/>
                </a:lnTo>
                <a:lnTo>
                  <a:pt x="6911" y="2664"/>
                </a:lnTo>
                <a:close/>
                <a:moveTo>
                  <a:pt x="6911" y="0"/>
                </a:moveTo>
                <a:lnTo>
                  <a:pt x="1" y="3149"/>
                </a:lnTo>
                <a:lnTo>
                  <a:pt x="1" y="13821"/>
                </a:lnTo>
                <a:lnTo>
                  <a:pt x="13839" y="13821"/>
                </a:lnTo>
                <a:lnTo>
                  <a:pt x="13839" y="3149"/>
                </a:lnTo>
                <a:lnTo>
                  <a:pt x="69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1" name="Google Shape;2441;p118">
            <a:hlinkClick r:id="" action="ppaction://noaction"/>
          </p:cNvPr>
          <p:cNvSpPr/>
          <p:nvPr/>
        </p:nvSpPr>
        <p:spPr>
          <a:xfrm>
            <a:off x="337227" y="2552247"/>
            <a:ext cx="62146" cy="54917"/>
          </a:xfrm>
          <a:custGeom>
            <a:avLst/>
            <a:gdLst/>
            <a:ahLst/>
            <a:cxnLst/>
            <a:rect l="l" t="t" r="r" b="b"/>
            <a:pathLst>
              <a:path w="7720" h="6822" extrusionOk="0">
                <a:moveTo>
                  <a:pt x="5255" y="811"/>
                </a:moveTo>
                <a:cubicBezTo>
                  <a:pt x="5651" y="811"/>
                  <a:pt x="6011" y="955"/>
                  <a:pt x="6280" y="1224"/>
                </a:cubicBezTo>
                <a:cubicBezTo>
                  <a:pt x="6839" y="1783"/>
                  <a:pt x="6839" y="2700"/>
                  <a:pt x="6280" y="3258"/>
                </a:cubicBezTo>
                <a:lnTo>
                  <a:pt x="3851" y="5670"/>
                </a:lnTo>
                <a:lnTo>
                  <a:pt x="1440" y="3258"/>
                </a:lnTo>
                <a:cubicBezTo>
                  <a:pt x="881" y="2700"/>
                  <a:pt x="881" y="1783"/>
                  <a:pt x="1440" y="1224"/>
                </a:cubicBezTo>
                <a:cubicBezTo>
                  <a:pt x="1709" y="955"/>
                  <a:pt x="2069" y="811"/>
                  <a:pt x="2465" y="811"/>
                </a:cubicBezTo>
                <a:cubicBezTo>
                  <a:pt x="2844" y="811"/>
                  <a:pt x="3204" y="955"/>
                  <a:pt x="3473" y="1224"/>
                </a:cubicBezTo>
                <a:lnTo>
                  <a:pt x="3851" y="1620"/>
                </a:lnTo>
                <a:lnTo>
                  <a:pt x="4247" y="1224"/>
                </a:lnTo>
                <a:cubicBezTo>
                  <a:pt x="4517" y="955"/>
                  <a:pt x="4876" y="811"/>
                  <a:pt x="5255" y="811"/>
                </a:cubicBezTo>
                <a:close/>
                <a:moveTo>
                  <a:pt x="2465" y="0"/>
                </a:moveTo>
                <a:cubicBezTo>
                  <a:pt x="1853" y="0"/>
                  <a:pt x="1296" y="235"/>
                  <a:pt x="864" y="667"/>
                </a:cubicBezTo>
                <a:cubicBezTo>
                  <a:pt x="0" y="1531"/>
                  <a:pt x="0" y="2952"/>
                  <a:pt x="864" y="3834"/>
                </a:cubicBezTo>
                <a:lnTo>
                  <a:pt x="3851" y="6822"/>
                </a:lnTo>
                <a:lnTo>
                  <a:pt x="6856" y="3834"/>
                </a:lnTo>
                <a:cubicBezTo>
                  <a:pt x="7720" y="2952"/>
                  <a:pt x="7720" y="1531"/>
                  <a:pt x="6856" y="667"/>
                </a:cubicBezTo>
                <a:cubicBezTo>
                  <a:pt x="6424" y="235"/>
                  <a:pt x="5867" y="0"/>
                  <a:pt x="5255" y="0"/>
                </a:cubicBezTo>
                <a:cubicBezTo>
                  <a:pt x="4751" y="0"/>
                  <a:pt x="4265" y="180"/>
                  <a:pt x="3851" y="487"/>
                </a:cubicBezTo>
                <a:cubicBezTo>
                  <a:pt x="3456" y="180"/>
                  <a:pt x="2969" y="0"/>
                  <a:pt x="24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42" name="Google Shape;2442;p118">
            <a:hlinkClick r:id="" action="ppaction://hlinkshowjump?jump=nextslide"/>
          </p:cNvPr>
          <p:cNvCxnSpPr/>
          <p:nvPr/>
        </p:nvCxnSpPr>
        <p:spPr>
          <a:xfrm>
            <a:off x="317292" y="2321850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43" name="Google Shape;2443;p118">
            <a:hlinkClick r:id="" action="ppaction://hlinkshowjump?jump=previousslide"/>
          </p:cNvPr>
          <p:cNvCxnSpPr/>
          <p:nvPr/>
        </p:nvCxnSpPr>
        <p:spPr>
          <a:xfrm>
            <a:off x="317292" y="2821638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" name="Rettangolo 1">
            <a:extLst>
              <a:ext uri="{FF2B5EF4-FFF2-40B4-BE49-F238E27FC236}">
                <a16:creationId xmlns:a16="http://schemas.microsoft.com/office/drawing/2014/main" id="{5F1C7B42-804C-7CEA-3AAC-4B05C71787C5}"/>
              </a:ext>
            </a:extLst>
          </p:cNvPr>
          <p:cNvSpPr/>
          <p:nvPr/>
        </p:nvSpPr>
        <p:spPr>
          <a:xfrm>
            <a:off x="720000" y="3838575"/>
            <a:ext cx="3667449" cy="626499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074" name="Picture 2" descr="Applied Machine Learning | Professional Degree">
            <a:extLst>
              <a:ext uri="{FF2B5EF4-FFF2-40B4-BE49-F238E27FC236}">
                <a16:creationId xmlns:a16="http://schemas.microsoft.com/office/drawing/2014/main" id="{ECD30F2F-B7F8-826A-13C4-21591560BD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807" r="43744"/>
          <a:stretch/>
        </p:blipFill>
        <p:spPr bwMode="auto">
          <a:xfrm>
            <a:off x="4756553" y="-120254"/>
            <a:ext cx="4402597" cy="5345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84;p61">
            <a:extLst>
              <a:ext uri="{FF2B5EF4-FFF2-40B4-BE49-F238E27FC236}">
                <a16:creationId xmlns:a16="http://schemas.microsoft.com/office/drawing/2014/main" id="{2F611061-9BAB-DE3D-16CB-F03609FACFD0}"/>
              </a:ext>
            </a:extLst>
          </p:cNvPr>
          <p:cNvSpPr/>
          <p:nvPr/>
        </p:nvSpPr>
        <p:spPr>
          <a:xfrm>
            <a:off x="801022" y="638175"/>
            <a:ext cx="5514053" cy="21913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it-IT" b="0" i="0" dirty="0">
                <a:ln>
                  <a:noFill/>
                </a:ln>
                <a:gradFill>
                  <a:gsLst>
                    <a:gs pos="0">
                      <a:srgbClr val="8DF1FF"/>
                    </a:gs>
                    <a:gs pos="30000">
                      <a:srgbClr val="F2CEFF"/>
                    </a:gs>
                    <a:gs pos="100000">
                      <a:srgbClr val="0445FF"/>
                    </a:gs>
                  </a:gsLst>
                  <a:lin ang="8099331" scaled="0"/>
                </a:gradFill>
                <a:latin typeface="Orbitron;900"/>
              </a:rPr>
              <a:t>WHAT IS SENTIMENT ANALYSIS?</a:t>
            </a:r>
            <a:endParaRPr b="0" i="0" dirty="0">
              <a:ln>
                <a:noFill/>
              </a:ln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099331" scaled="0"/>
              </a:gradFill>
              <a:latin typeface="Orbitron;900"/>
            </a:endParaRPr>
          </a:p>
        </p:txBody>
      </p:sp>
      <p:sp>
        <p:nvSpPr>
          <p:cNvPr id="570" name="Google Shape;570;p60"/>
          <p:cNvSpPr txBox="1">
            <a:spLocks noGrp="1"/>
          </p:cNvSpPr>
          <p:nvPr>
            <p:ph type="title"/>
          </p:nvPr>
        </p:nvSpPr>
        <p:spPr>
          <a:xfrm>
            <a:off x="720000" y="4587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SENTIMENT ANALYSIS?</a:t>
            </a:r>
            <a:endParaRPr dirty="0"/>
          </a:p>
        </p:txBody>
      </p:sp>
      <p:sp>
        <p:nvSpPr>
          <p:cNvPr id="571" name="Google Shape;571;p60"/>
          <p:cNvSpPr txBox="1">
            <a:spLocks noGrp="1"/>
          </p:cNvSpPr>
          <p:nvPr>
            <p:ph type="body" idx="1"/>
          </p:nvPr>
        </p:nvSpPr>
        <p:spPr>
          <a:xfrm>
            <a:off x="720000" y="1039589"/>
            <a:ext cx="7704000" cy="1367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1"/>
                </a:solidFill>
              </a:rPr>
              <a:t>Sentiment analysis </a:t>
            </a:r>
            <a:r>
              <a:rPr lang="en-US" sz="1600" dirty="0">
                <a:solidFill>
                  <a:schemeClr val="dk1"/>
                </a:solidFill>
              </a:rPr>
              <a:t>is the process of analyzing online pieces of writing to determine the emotional tone they carry, whether </a:t>
            </a:r>
            <a:r>
              <a:rPr lang="en-US" sz="1600" b="1" dirty="0">
                <a:solidFill>
                  <a:schemeClr val="dk1"/>
                </a:solidFill>
              </a:rPr>
              <a:t>they’re positive, negative, or neutral</a:t>
            </a:r>
            <a:r>
              <a:rPr lang="en-US" sz="1600" dirty="0">
                <a:solidFill>
                  <a:schemeClr val="dk1"/>
                </a:solidFill>
              </a:rPr>
              <a:t>.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</a:rPr>
              <a:t>In simple words, sentiment analysis helps to find the author’s attitude towards a topic.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</a:rPr>
              <a:t>In our case, we are going to create a model to study the attitude of people towards Climate Change by scraping tweets from Twitter.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chemeClr val="dk1"/>
              </a:solidFill>
            </a:endParaRPr>
          </a:p>
        </p:txBody>
      </p:sp>
      <p:sp>
        <p:nvSpPr>
          <p:cNvPr id="572" name="Google Shape;572;p60">
            <a:hlinkClick r:id="" action="ppaction://hlinkshowjump?jump=nextslide"/>
          </p:cNvPr>
          <p:cNvSpPr/>
          <p:nvPr/>
        </p:nvSpPr>
        <p:spPr>
          <a:xfrm>
            <a:off x="271492" y="222512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60">
            <a:hlinkClick r:id="" action="ppaction://noaction"/>
          </p:cNvPr>
          <p:cNvSpPr/>
          <p:nvPr/>
        </p:nvSpPr>
        <p:spPr>
          <a:xfrm>
            <a:off x="271492" y="2475029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60">
            <a:hlinkClick r:id="" action="ppaction://hlinkshowjump?jump=previousslide"/>
          </p:cNvPr>
          <p:cNvSpPr/>
          <p:nvPr/>
        </p:nvSpPr>
        <p:spPr>
          <a:xfrm>
            <a:off x="271492" y="272493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575" name="Google Shape;575;p60">
            <a:hlinkClick r:id="" action="ppaction://noaction"/>
          </p:cNvPr>
          <p:cNvSpPr/>
          <p:nvPr/>
        </p:nvSpPr>
        <p:spPr>
          <a:xfrm>
            <a:off x="312597" y="2511261"/>
            <a:ext cx="111412" cy="111267"/>
          </a:xfrm>
          <a:custGeom>
            <a:avLst/>
            <a:gdLst/>
            <a:ahLst/>
            <a:cxnLst/>
            <a:rect l="l" t="t" r="r" b="b"/>
            <a:pathLst>
              <a:path w="13840" h="13822" extrusionOk="0">
                <a:moveTo>
                  <a:pt x="6911" y="881"/>
                </a:moveTo>
                <a:lnTo>
                  <a:pt x="13030" y="3671"/>
                </a:lnTo>
                <a:lnTo>
                  <a:pt x="13030" y="4571"/>
                </a:lnTo>
                <a:lnTo>
                  <a:pt x="6911" y="1781"/>
                </a:lnTo>
                <a:lnTo>
                  <a:pt x="810" y="4571"/>
                </a:lnTo>
                <a:lnTo>
                  <a:pt x="810" y="3671"/>
                </a:lnTo>
                <a:lnTo>
                  <a:pt x="6911" y="881"/>
                </a:lnTo>
                <a:close/>
                <a:moveTo>
                  <a:pt x="6911" y="2664"/>
                </a:moveTo>
                <a:lnTo>
                  <a:pt x="13030" y="5452"/>
                </a:lnTo>
                <a:lnTo>
                  <a:pt x="13030" y="13011"/>
                </a:lnTo>
                <a:lnTo>
                  <a:pt x="810" y="13011"/>
                </a:lnTo>
                <a:lnTo>
                  <a:pt x="810" y="5452"/>
                </a:lnTo>
                <a:lnTo>
                  <a:pt x="6911" y="2664"/>
                </a:lnTo>
                <a:close/>
                <a:moveTo>
                  <a:pt x="6911" y="0"/>
                </a:moveTo>
                <a:lnTo>
                  <a:pt x="1" y="3149"/>
                </a:lnTo>
                <a:lnTo>
                  <a:pt x="1" y="13821"/>
                </a:lnTo>
                <a:lnTo>
                  <a:pt x="13839" y="13821"/>
                </a:lnTo>
                <a:lnTo>
                  <a:pt x="13839" y="3149"/>
                </a:lnTo>
                <a:lnTo>
                  <a:pt x="69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60">
            <a:hlinkClick r:id="" action="ppaction://noaction"/>
          </p:cNvPr>
          <p:cNvSpPr/>
          <p:nvPr/>
        </p:nvSpPr>
        <p:spPr>
          <a:xfrm>
            <a:off x="337227" y="2552247"/>
            <a:ext cx="62146" cy="54917"/>
          </a:xfrm>
          <a:custGeom>
            <a:avLst/>
            <a:gdLst/>
            <a:ahLst/>
            <a:cxnLst/>
            <a:rect l="l" t="t" r="r" b="b"/>
            <a:pathLst>
              <a:path w="7720" h="6822" extrusionOk="0">
                <a:moveTo>
                  <a:pt x="5255" y="811"/>
                </a:moveTo>
                <a:cubicBezTo>
                  <a:pt x="5651" y="811"/>
                  <a:pt x="6011" y="955"/>
                  <a:pt x="6280" y="1224"/>
                </a:cubicBezTo>
                <a:cubicBezTo>
                  <a:pt x="6839" y="1783"/>
                  <a:pt x="6839" y="2700"/>
                  <a:pt x="6280" y="3258"/>
                </a:cubicBezTo>
                <a:lnTo>
                  <a:pt x="3851" y="5670"/>
                </a:lnTo>
                <a:lnTo>
                  <a:pt x="1440" y="3258"/>
                </a:lnTo>
                <a:cubicBezTo>
                  <a:pt x="881" y="2700"/>
                  <a:pt x="881" y="1783"/>
                  <a:pt x="1440" y="1224"/>
                </a:cubicBezTo>
                <a:cubicBezTo>
                  <a:pt x="1709" y="955"/>
                  <a:pt x="2069" y="811"/>
                  <a:pt x="2465" y="811"/>
                </a:cubicBezTo>
                <a:cubicBezTo>
                  <a:pt x="2844" y="811"/>
                  <a:pt x="3204" y="955"/>
                  <a:pt x="3473" y="1224"/>
                </a:cubicBezTo>
                <a:lnTo>
                  <a:pt x="3851" y="1620"/>
                </a:lnTo>
                <a:lnTo>
                  <a:pt x="4247" y="1224"/>
                </a:lnTo>
                <a:cubicBezTo>
                  <a:pt x="4517" y="955"/>
                  <a:pt x="4876" y="811"/>
                  <a:pt x="5255" y="811"/>
                </a:cubicBezTo>
                <a:close/>
                <a:moveTo>
                  <a:pt x="2465" y="0"/>
                </a:moveTo>
                <a:cubicBezTo>
                  <a:pt x="1853" y="0"/>
                  <a:pt x="1296" y="235"/>
                  <a:pt x="864" y="667"/>
                </a:cubicBezTo>
                <a:cubicBezTo>
                  <a:pt x="0" y="1531"/>
                  <a:pt x="0" y="2952"/>
                  <a:pt x="864" y="3834"/>
                </a:cubicBezTo>
                <a:lnTo>
                  <a:pt x="3851" y="6822"/>
                </a:lnTo>
                <a:lnTo>
                  <a:pt x="6856" y="3834"/>
                </a:lnTo>
                <a:cubicBezTo>
                  <a:pt x="7720" y="2952"/>
                  <a:pt x="7720" y="1531"/>
                  <a:pt x="6856" y="667"/>
                </a:cubicBezTo>
                <a:cubicBezTo>
                  <a:pt x="6424" y="235"/>
                  <a:pt x="5867" y="0"/>
                  <a:pt x="5255" y="0"/>
                </a:cubicBezTo>
                <a:cubicBezTo>
                  <a:pt x="4751" y="0"/>
                  <a:pt x="4265" y="180"/>
                  <a:pt x="3851" y="487"/>
                </a:cubicBezTo>
                <a:cubicBezTo>
                  <a:pt x="3456" y="180"/>
                  <a:pt x="2969" y="0"/>
                  <a:pt x="24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77" name="Google Shape;577;p60">
            <a:hlinkClick r:id="" action="ppaction://hlinkshowjump?jump=nextslide"/>
          </p:cNvPr>
          <p:cNvCxnSpPr/>
          <p:nvPr/>
        </p:nvCxnSpPr>
        <p:spPr>
          <a:xfrm>
            <a:off x="317292" y="2321850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78" name="Google Shape;578;p60">
            <a:hlinkClick r:id="" action="ppaction://hlinkshowjump?jump=previousslide"/>
          </p:cNvPr>
          <p:cNvCxnSpPr/>
          <p:nvPr/>
        </p:nvCxnSpPr>
        <p:spPr>
          <a:xfrm>
            <a:off x="317292" y="2821638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347CC3D-370B-531E-71BA-48E4453C849F}"/>
              </a:ext>
            </a:extLst>
          </p:cNvPr>
          <p:cNvSpPr txBox="1"/>
          <p:nvPr/>
        </p:nvSpPr>
        <p:spPr>
          <a:xfrm>
            <a:off x="936490" y="2619049"/>
            <a:ext cx="3159517" cy="738664"/>
          </a:xfrm>
          <a:prstGeom prst="rect">
            <a:avLst/>
          </a:prstGeom>
          <a:solidFill>
            <a:srgbClr val="FAEBFF"/>
          </a:solidFill>
          <a:ln w="28575">
            <a:solidFill>
              <a:schemeClr val="accent2">
                <a:lumMod val="50000"/>
              </a:schemeClr>
            </a:solidFill>
          </a:ln>
          <a:effectLst>
            <a:outerShdw blurRad="50800" dist="50800" algn="ctr" rotWithShape="0">
              <a:schemeClr val="accent2">
                <a:lumMod val="10000"/>
                <a:alpha val="43000"/>
              </a:schemeClr>
            </a:outerShdw>
          </a:effectLst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>
                <a:solidFill>
                  <a:schemeClr val="dk1"/>
                </a:solidFill>
              </a:defRPr>
            </a:lvl1pPr>
          </a:lstStyle>
          <a:p>
            <a:r>
              <a:rPr lang="en-US" dirty="0">
                <a:latin typeface="Darker Grotesque"/>
                <a:sym typeface="Darker Grotesque"/>
              </a:rPr>
              <a:t>We must combat climate change. Indigenous ppl are protesting for our earth, our water. Yet this happens: https://</a:t>
            </a:r>
            <a:r>
              <a:rPr lang="en-US" dirty="0" err="1">
                <a:latin typeface="Darker Grotesque"/>
                <a:sym typeface="Darker Grotesque"/>
              </a:rPr>
              <a:t>t.co</a:t>
            </a:r>
            <a:r>
              <a:rPr lang="en-US" dirty="0">
                <a:latin typeface="Darker Grotesque"/>
                <a:sym typeface="Darker Grotesque"/>
              </a:rPr>
              <a:t>/</a:t>
            </a:r>
            <a:r>
              <a:rPr lang="en-US" dirty="0" err="1">
                <a:latin typeface="Darker Grotesque"/>
                <a:sym typeface="Darker Grotesque"/>
              </a:rPr>
              <a:t>EUDmjbgbkx</a:t>
            </a:r>
            <a:endParaRPr lang="en-US" dirty="0">
              <a:latin typeface="Darker Grotesque"/>
              <a:sym typeface="Darker Grotesque"/>
            </a:endParaRPr>
          </a:p>
        </p:txBody>
      </p:sp>
      <p:grpSp>
        <p:nvGrpSpPr>
          <p:cNvPr id="3" name="Google Shape;10174;p136">
            <a:extLst>
              <a:ext uri="{FF2B5EF4-FFF2-40B4-BE49-F238E27FC236}">
                <a16:creationId xmlns:a16="http://schemas.microsoft.com/office/drawing/2014/main" id="{D39922FE-FEE7-1B31-6C21-02884E29B33D}"/>
              </a:ext>
            </a:extLst>
          </p:cNvPr>
          <p:cNvGrpSpPr/>
          <p:nvPr/>
        </p:nvGrpSpPr>
        <p:grpSpPr>
          <a:xfrm>
            <a:off x="4788544" y="2923470"/>
            <a:ext cx="1637968" cy="154942"/>
            <a:chOff x="238125" y="2506075"/>
            <a:chExt cx="7115411" cy="673075"/>
          </a:xfrm>
          <a:effectLst>
            <a:outerShdw blurRad="50800" dist="50800" algn="ctr" rotWithShape="0">
              <a:schemeClr val="accent2">
                <a:lumMod val="10000"/>
                <a:alpha val="34000"/>
              </a:schemeClr>
            </a:outerShdw>
          </a:effectLst>
        </p:grpSpPr>
        <p:sp>
          <p:nvSpPr>
            <p:cNvPr id="4" name="Google Shape;10175;p136">
              <a:extLst>
                <a:ext uri="{FF2B5EF4-FFF2-40B4-BE49-F238E27FC236}">
                  <a16:creationId xmlns:a16="http://schemas.microsoft.com/office/drawing/2014/main" id="{CCCCA7CA-AD6B-4BF3-0522-66FF132D435D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5" name="Google Shape;10176;p136">
              <a:extLst>
                <a:ext uri="{FF2B5EF4-FFF2-40B4-BE49-F238E27FC236}">
                  <a16:creationId xmlns:a16="http://schemas.microsoft.com/office/drawing/2014/main" id="{B5D8494A-BB1F-F2C6-6D66-52912A9D1918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6" name="Google Shape;10177;p136">
              <a:extLst>
                <a:ext uri="{FF2B5EF4-FFF2-40B4-BE49-F238E27FC236}">
                  <a16:creationId xmlns:a16="http://schemas.microsoft.com/office/drawing/2014/main" id="{D0ED0761-67EC-1F40-B9B6-65A617DCF74C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7" name="Google Shape;10178;p136">
              <a:extLst>
                <a:ext uri="{FF2B5EF4-FFF2-40B4-BE49-F238E27FC236}">
                  <a16:creationId xmlns:a16="http://schemas.microsoft.com/office/drawing/2014/main" id="{91A1345B-0F05-4999-040E-D209D77983B6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8" name="Google Shape;10179;p136">
              <a:extLst>
                <a:ext uri="{FF2B5EF4-FFF2-40B4-BE49-F238E27FC236}">
                  <a16:creationId xmlns:a16="http://schemas.microsoft.com/office/drawing/2014/main" id="{347354B1-25E5-C4FE-F1AB-E652448D1F80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</a:endParaRPr>
            </a:p>
          </p:txBody>
        </p:sp>
      </p:grpSp>
      <p:pic>
        <p:nvPicPr>
          <p:cNvPr id="16" name="Immagine 15" descr="Immagine che contiene cerchio&#10;&#10;Descrizione generata automaticamente">
            <a:extLst>
              <a:ext uri="{FF2B5EF4-FFF2-40B4-BE49-F238E27FC236}">
                <a16:creationId xmlns:a16="http://schemas.microsoft.com/office/drawing/2014/main" id="{445CBA03-6A1C-EFC8-F00E-C07B1D4EC1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068" t="17906" r="6357" b="54859"/>
          <a:stretch/>
        </p:blipFill>
        <p:spPr>
          <a:xfrm>
            <a:off x="7119050" y="2450814"/>
            <a:ext cx="989980" cy="1075134"/>
          </a:xfrm>
          <a:prstGeom prst="rect">
            <a:avLst/>
          </a:prstGeom>
        </p:spPr>
      </p:pic>
      <p:pic>
        <p:nvPicPr>
          <p:cNvPr id="17" name="Immagine 16" descr="Immagine che contiene cerchio&#10;&#10;Descrizione generata automaticamente">
            <a:extLst>
              <a:ext uri="{FF2B5EF4-FFF2-40B4-BE49-F238E27FC236}">
                <a16:creationId xmlns:a16="http://schemas.microsoft.com/office/drawing/2014/main" id="{4D6E6281-DBE9-BBFA-47FD-2B32D475DF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14" t="17887" r="77226" b="52780"/>
          <a:stretch/>
        </p:blipFill>
        <p:spPr>
          <a:xfrm>
            <a:off x="936152" y="3651248"/>
            <a:ext cx="1095133" cy="1169551"/>
          </a:xfrm>
          <a:prstGeom prst="rect">
            <a:avLst/>
          </a:prstGeom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73D45DB-0395-8F6D-2C3A-E53DD3D08EBE}"/>
              </a:ext>
            </a:extLst>
          </p:cNvPr>
          <p:cNvSpPr txBox="1"/>
          <p:nvPr/>
        </p:nvSpPr>
        <p:spPr>
          <a:xfrm>
            <a:off x="4977670" y="3866691"/>
            <a:ext cx="3159517" cy="738664"/>
          </a:xfrm>
          <a:prstGeom prst="rect">
            <a:avLst/>
          </a:prstGeom>
          <a:solidFill>
            <a:srgbClr val="FAEBFF"/>
          </a:solidFill>
          <a:ln w="28575">
            <a:solidFill>
              <a:schemeClr val="accent2">
                <a:lumMod val="50000"/>
              </a:schemeClr>
            </a:solidFill>
          </a:ln>
          <a:effectLst>
            <a:outerShdw blurRad="50800" dist="50800" algn="ctr" rotWithShape="0">
              <a:schemeClr val="accent2">
                <a:lumMod val="10000"/>
                <a:alpha val="43000"/>
              </a:schemeClr>
            </a:outerShdw>
          </a:effectLst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>
                <a:solidFill>
                  <a:schemeClr val="dk1"/>
                </a:solidFill>
              </a:defRPr>
            </a:lvl1pPr>
          </a:lstStyle>
          <a:p>
            <a:r>
              <a:rPr lang="en-US" dirty="0">
                <a:latin typeface="Darker Grotesque"/>
                <a:sym typeface="Darker Grotesque"/>
              </a:rPr>
              <a:t>@</a:t>
            </a:r>
            <a:r>
              <a:rPr lang="en-US" dirty="0" err="1">
                <a:latin typeface="Darker Grotesque"/>
                <a:sym typeface="Darker Grotesque"/>
              </a:rPr>
              <a:t>crabtrem</a:t>
            </a:r>
            <a:r>
              <a:rPr lang="en-US" dirty="0">
                <a:latin typeface="Darker Grotesque"/>
                <a:sym typeface="Darker Grotesque"/>
              </a:rPr>
              <a:t> Yes! Imagine all the money wasted. Trump's plan to ditch payments for climate change will save us billions!!</a:t>
            </a:r>
          </a:p>
        </p:txBody>
      </p:sp>
      <p:grpSp>
        <p:nvGrpSpPr>
          <p:cNvPr id="26" name="Google Shape;10174;p136">
            <a:extLst>
              <a:ext uri="{FF2B5EF4-FFF2-40B4-BE49-F238E27FC236}">
                <a16:creationId xmlns:a16="http://schemas.microsoft.com/office/drawing/2014/main" id="{FD81E075-E305-A689-F105-662C34D04508}"/>
              </a:ext>
            </a:extLst>
          </p:cNvPr>
          <p:cNvGrpSpPr/>
          <p:nvPr/>
        </p:nvGrpSpPr>
        <p:grpSpPr>
          <a:xfrm rot="10800000">
            <a:off x="2671415" y="4158552"/>
            <a:ext cx="1637968" cy="154942"/>
            <a:chOff x="238125" y="2506075"/>
            <a:chExt cx="7115411" cy="673075"/>
          </a:xfrm>
          <a:effectLst>
            <a:outerShdw blurRad="50800" dist="50800" dir="300000" algn="ctr" rotWithShape="0">
              <a:schemeClr val="accent2">
                <a:lumMod val="10000"/>
                <a:alpha val="34000"/>
              </a:schemeClr>
            </a:outerShdw>
          </a:effectLst>
        </p:grpSpPr>
        <p:sp>
          <p:nvSpPr>
            <p:cNvPr id="27" name="Google Shape;10175;p136">
              <a:extLst>
                <a:ext uri="{FF2B5EF4-FFF2-40B4-BE49-F238E27FC236}">
                  <a16:creationId xmlns:a16="http://schemas.microsoft.com/office/drawing/2014/main" id="{E7F5E386-D7E5-68A0-6770-4A377825661E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28" name="Google Shape;10176;p136">
              <a:extLst>
                <a:ext uri="{FF2B5EF4-FFF2-40B4-BE49-F238E27FC236}">
                  <a16:creationId xmlns:a16="http://schemas.microsoft.com/office/drawing/2014/main" id="{4D01E473-59F3-86E7-D982-3256468EBEA1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29" name="Google Shape;10177;p136">
              <a:extLst>
                <a:ext uri="{FF2B5EF4-FFF2-40B4-BE49-F238E27FC236}">
                  <a16:creationId xmlns:a16="http://schemas.microsoft.com/office/drawing/2014/main" id="{9547AE00-99F5-C8E2-67E9-7B4B97327066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30" name="Google Shape;10178;p136">
              <a:extLst>
                <a:ext uri="{FF2B5EF4-FFF2-40B4-BE49-F238E27FC236}">
                  <a16:creationId xmlns:a16="http://schemas.microsoft.com/office/drawing/2014/main" id="{277080CD-2B4F-E462-99B9-68942E498E3F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31" name="Google Shape;10179;p136">
              <a:extLst>
                <a:ext uri="{FF2B5EF4-FFF2-40B4-BE49-F238E27FC236}">
                  <a16:creationId xmlns:a16="http://schemas.microsoft.com/office/drawing/2014/main" id="{63252D76-B1D6-C577-FA32-6F3C394B59E7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3" name="Google Shape;733;p67"/>
          <p:cNvPicPr preferRelativeResize="0"/>
          <p:nvPr/>
        </p:nvPicPr>
        <p:blipFill rotWithShape="1">
          <a:blip r:embed="rId3">
            <a:alphaModFix/>
          </a:blip>
          <a:srcRect l="18425" t="17031" r="28566" b="17313"/>
          <a:stretch/>
        </p:blipFill>
        <p:spPr>
          <a:xfrm>
            <a:off x="4905600" y="-63471"/>
            <a:ext cx="4238397" cy="52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734" name="Google Shape;734;p67"/>
          <p:cNvSpPr txBox="1">
            <a:spLocks noGrp="1"/>
          </p:cNvSpPr>
          <p:nvPr>
            <p:ph type="title"/>
          </p:nvPr>
        </p:nvSpPr>
        <p:spPr>
          <a:xfrm>
            <a:off x="720000" y="1320850"/>
            <a:ext cx="3711634" cy="140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dirty="0" err="1"/>
              <a:t>PRE</a:t>
            </a:r>
            <a:r>
              <a:rPr lang="it-IT" sz="3600" dirty="0"/>
              <a:t>-PROCESSING</a:t>
            </a:r>
            <a:endParaRPr sz="3600" dirty="0"/>
          </a:p>
        </p:txBody>
      </p:sp>
      <p:sp>
        <p:nvSpPr>
          <p:cNvPr id="736" name="Google Shape;736;p67"/>
          <p:cNvSpPr txBox="1">
            <a:spLocks noGrp="1"/>
          </p:cNvSpPr>
          <p:nvPr>
            <p:ph type="title" idx="2"/>
          </p:nvPr>
        </p:nvSpPr>
        <p:spPr>
          <a:xfrm>
            <a:off x="720000" y="3684525"/>
            <a:ext cx="1599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O1</a:t>
            </a:r>
            <a:endParaRPr dirty="0"/>
          </a:p>
        </p:txBody>
      </p:sp>
      <p:grpSp>
        <p:nvGrpSpPr>
          <p:cNvPr id="737" name="Google Shape;737;p67"/>
          <p:cNvGrpSpPr/>
          <p:nvPr/>
        </p:nvGrpSpPr>
        <p:grpSpPr>
          <a:xfrm>
            <a:off x="604274" y="3899608"/>
            <a:ext cx="43276" cy="411646"/>
            <a:chOff x="1256711" y="1178908"/>
            <a:chExt cx="43276" cy="411646"/>
          </a:xfrm>
        </p:grpSpPr>
        <p:grpSp>
          <p:nvGrpSpPr>
            <p:cNvPr id="738" name="Google Shape;738;p67"/>
            <p:cNvGrpSpPr/>
            <p:nvPr/>
          </p:nvGrpSpPr>
          <p:grpSpPr>
            <a:xfrm>
              <a:off x="1256711" y="1178908"/>
              <a:ext cx="43276" cy="184846"/>
              <a:chOff x="1256700" y="1103575"/>
              <a:chExt cx="60900" cy="260200"/>
            </a:xfrm>
          </p:grpSpPr>
          <p:sp>
            <p:nvSpPr>
              <p:cNvPr id="739" name="Google Shape;739;p67"/>
              <p:cNvSpPr/>
              <p:nvPr/>
            </p:nvSpPr>
            <p:spPr>
              <a:xfrm>
                <a:off x="1256700" y="110357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67"/>
              <p:cNvSpPr/>
              <p:nvPr/>
            </p:nvSpPr>
            <p:spPr>
              <a:xfrm>
                <a:off x="1256700" y="120322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67"/>
              <p:cNvSpPr/>
              <p:nvPr/>
            </p:nvSpPr>
            <p:spPr>
              <a:xfrm>
                <a:off x="1256700" y="130287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2" name="Google Shape;742;p67"/>
            <p:cNvGrpSpPr/>
            <p:nvPr/>
          </p:nvGrpSpPr>
          <p:grpSpPr>
            <a:xfrm>
              <a:off x="1256711" y="1405708"/>
              <a:ext cx="43276" cy="184846"/>
              <a:chOff x="1256700" y="1103575"/>
              <a:chExt cx="60900" cy="260200"/>
            </a:xfrm>
          </p:grpSpPr>
          <p:sp>
            <p:nvSpPr>
              <p:cNvPr id="743" name="Google Shape;743;p67"/>
              <p:cNvSpPr/>
              <p:nvPr/>
            </p:nvSpPr>
            <p:spPr>
              <a:xfrm>
                <a:off x="1256700" y="110357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67"/>
              <p:cNvSpPr/>
              <p:nvPr/>
            </p:nvSpPr>
            <p:spPr>
              <a:xfrm>
                <a:off x="1256700" y="120322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67"/>
              <p:cNvSpPr/>
              <p:nvPr/>
            </p:nvSpPr>
            <p:spPr>
              <a:xfrm>
                <a:off x="1256700" y="130287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46" name="Google Shape;746;p67">
            <a:hlinkClick r:id="" action="ppaction://hlinkshowjump?jump=nextslide"/>
          </p:cNvPr>
          <p:cNvSpPr/>
          <p:nvPr/>
        </p:nvSpPr>
        <p:spPr>
          <a:xfrm>
            <a:off x="271492" y="222512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67">
            <a:hlinkClick r:id="" action="ppaction://noaction"/>
          </p:cNvPr>
          <p:cNvSpPr/>
          <p:nvPr/>
        </p:nvSpPr>
        <p:spPr>
          <a:xfrm>
            <a:off x="271492" y="2475029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67">
            <a:hlinkClick r:id="" action="ppaction://hlinkshowjump?jump=previousslide"/>
          </p:cNvPr>
          <p:cNvSpPr/>
          <p:nvPr/>
        </p:nvSpPr>
        <p:spPr>
          <a:xfrm>
            <a:off x="271492" y="272493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749" name="Google Shape;749;p67">
            <a:hlinkClick r:id="" action="ppaction://noaction"/>
          </p:cNvPr>
          <p:cNvSpPr/>
          <p:nvPr/>
        </p:nvSpPr>
        <p:spPr>
          <a:xfrm>
            <a:off x="312597" y="2511261"/>
            <a:ext cx="111412" cy="111267"/>
          </a:xfrm>
          <a:custGeom>
            <a:avLst/>
            <a:gdLst/>
            <a:ahLst/>
            <a:cxnLst/>
            <a:rect l="l" t="t" r="r" b="b"/>
            <a:pathLst>
              <a:path w="13840" h="13822" extrusionOk="0">
                <a:moveTo>
                  <a:pt x="6911" y="881"/>
                </a:moveTo>
                <a:lnTo>
                  <a:pt x="13030" y="3671"/>
                </a:lnTo>
                <a:lnTo>
                  <a:pt x="13030" y="4571"/>
                </a:lnTo>
                <a:lnTo>
                  <a:pt x="6911" y="1781"/>
                </a:lnTo>
                <a:lnTo>
                  <a:pt x="810" y="4571"/>
                </a:lnTo>
                <a:lnTo>
                  <a:pt x="810" y="3671"/>
                </a:lnTo>
                <a:lnTo>
                  <a:pt x="6911" y="881"/>
                </a:lnTo>
                <a:close/>
                <a:moveTo>
                  <a:pt x="6911" y="2664"/>
                </a:moveTo>
                <a:lnTo>
                  <a:pt x="13030" y="5452"/>
                </a:lnTo>
                <a:lnTo>
                  <a:pt x="13030" y="13011"/>
                </a:lnTo>
                <a:lnTo>
                  <a:pt x="810" y="13011"/>
                </a:lnTo>
                <a:lnTo>
                  <a:pt x="810" y="5452"/>
                </a:lnTo>
                <a:lnTo>
                  <a:pt x="6911" y="2664"/>
                </a:lnTo>
                <a:close/>
                <a:moveTo>
                  <a:pt x="6911" y="0"/>
                </a:moveTo>
                <a:lnTo>
                  <a:pt x="1" y="3149"/>
                </a:lnTo>
                <a:lnTo>
                  <a:pt x="1" y="13821"/>
                </a:lnTo>
                <a:lnTo>
                  <a:pt x="13839" y="13821"/>
                </a:lnTo>
                <a:lnTo>
                  <a:pt x="13839" y="3149"/>
                </a:lnTo>
                <a:lnTo>
                  <a:pt x="69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67">
            <a:hlinkClick r:id="" action="ppaction://noaction"/>
          </p:cNvPr>
          <p:cNvSpPr/>
          <p:nvPr/>
        </p:nvSpPr>
        <p:spPr>
          <a:xfrm>
            <a:off x="337227" y="2552247"/>
            <a:ext cx="62146" cy="54917"/>
          </a:xfrm>
          <a:custGeom>
            <a:avLst/>
            <a:gdLst/>
            <a:ahLst/>
            <a:cxnLst/>
            <a:rect l="l" t="t" r="r" b="b"/>
            <a:pathLst>
              <a:path w="7720" h="6822" extrusionOk="0">
                <a:moveTo>
                  <a:pt x="5255" y="811"/>
                </a:moveTo>
                <a:cubicBezTo>
                  <a:pt x="5651" y="811"/>
                  <a:pt x="6011" y="955"/>
                  <a:pt x="6280" y="1224"/>
                </a:cubicBezTo>
                <a:cubicBezTo>
                  <a:pt x="6839" y="1783"/>
                  <a:pt x="6839" y="2700"/>
                  <a:pt x="6280" y="3258"/>
                </a:cubicBezTo>
                <a:lnTo>
                  <a:pt x="3851" y="5670"/>
                </a:lnTo>
                <a:lnTo>
                  <a:pt x="1440" y="3258"/>
                </a:lnTo>
                <a:cubicBezTo>
                  <a:pt x="881" y="2700"/>
                  <a:pt x="881" y="1783"/>
                  <a:pt x="1440" y="1224"/>
                </a:cubicBezTo>
                <a:cubicBezTo>
                  <a:pt x="1709" y="955"/>
                  <a:pt x="2069" y="811"/>
                  <a:pt x="2465" y="811"/>
                </a:cubicBezTo>
                <a:cubicBezTo>
                  <a:pt x="2844" y="811"/>
                  <a:pt x="3204" y="955"/>
                  <a:pt x="3473" y="1224"/>
                </a:cubicBezTo>
                <a:lnTo>
                  <a:pt x="3851" y="1620"/>
                </a:lnTo>
                <a:lnTo>
                  <a:pt x="4247" y="1224"/>
                </a:lnTo>
                <a:cubicBezTo>
                  <a:pt x="4517" y="955"/>
                  <a:pt x="4876" y="811"/>
                  <a:pt x="5255" y="811"/>
                </a:cubicBezTo>
                <a:close/>
                <a:moveTo>
                  <a:pt x="2465" y="0"/>
                </a:moveTo>
                <a:cubicBezTo>
                  <a:pt x="1853" y="0"/>
                  <a:pt x="1296" y="235"/>
                  <a:pt x="864" y="667"/>
                </a:cubicBezTo>
                <a:cubicBezTo>
                  <a:pt x="0" y="1531"/>
                  <a:pt x="0" y="2952"/>
                  <a:pt x="864" y="3834"/>
                </a:cubicBezTo>
                <a:lnTo>
                  <a:pt x="3851" y="6822"/>
                </a:lnTo>
                <a:lnTo>
                  <a:pt x="6856" y="3834"/>
                </a:lnTo>
                <a:cubicBezTo>
                  <a:pt x="7720" y="2952"/>
                  <a:pt x="7720" y="1531"/>
                  <a:pt x="6856" y="667"/>
                </a:cubicBezTo>
                <a:cubicBezTo>
                  <a:pt x="6424" y="235"/>
                  <a:pt x="5867" y="0"/>
                  <a:pt x="5255" y="0"/>
                </a:cubicBezTo>
                <a:cubicBezTo>
                  <a:pt x="4751" y="0"/>
                  <a:pt x="4265" y="180"/>
                  <a:pt x="3851" y="487"/>
                </a:cubicBezTo>
                <a:cubicBezTo>
                  <a:pt x="3456" y="180"/>
                  <a:pt x="2969" y="0"/>
                  <a:pt x="24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51" name="Google Shape;751;p67">
            <a:hlinkClick r:id="" action="ppaction://hlinkshowjump?jump=nextslide"/>
          </p:cNvPr>
          <p:cNvCxnSpPr/>
          <p:nvPr/>
        </p:nvCxnSpPr>
        <p:spPr>
          <a:xfrm>
            <a:off x="317292" y="2321850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52" name="Google Shape;752;p67">
            <a:hlinkClick r:id="" action="ppaction://hlinkshowjump?jump=previousslide"/>
          </p:cNvPr>
          <p:cNvCxnSpPr/>
          <p:nvPr/>
        </p:nvCxnSpPr>
        <p:spPr>
          <a:xfrm>
            <a:off x="317292" y="2821638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pic>
        <p:nvPicPr>
          <p:cNvPr id="753" name="Google Shape;753;p67"/>
          <p:cNvPicPr preferRelativeResize="0"/>
          <p:nvPr/>
        </p:nvPicPr>
        <p:blipFill rotWithShape="1">
          <a:blip r:embed="rId4">
            <a:alphaModFix/>
          </a:blip>
          <a:srcRect l="7340" r="4538" b="19768"/>
          <a:stretch/>
        </p:blipFill>
        <p:spPr>
          <a:xfrm rot="-2147249">
            <a:off x="-1200452" y="-746207"/>
            <a:ext cx="3055748" cy="2108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4" name="Google Shape;754;p67"/>
          <p:cNvPicPr preferRelativeResize="0"/>
          <p:nvPr/>
        </p:nvPicPr>
        <p:blipFill rotWithShape="1">
          <a:blip r:embed="rId4">
            <a:alphaModFix/>
          </a:blip>
          <a:srcRect l="7340" r="4538" b="19768"/>
          <a:stretch/>
        </p:blipFill>
        <p:spPr>
          <a:xfrm rot="-2147249">
            <a:off x="1521898" y="4378968"/>
            <a:ext cx="3055748" cy="2108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CDA31CB4-1FE0-9F78-7A8B-4E86160D80C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5250"/>
                    </a14:imgEffect>
                  </a14:imgLayer>
                </a14:imgProps>
              </a:ext>
            </a:extLst>
          </a:blip>
          <a:srcRect r="53648"/>
          <a:stretch/>
        </p:blipFill>
        <p:spPr>
          <a:xfrm>
            <a:off x="4905589" y="-65748"/>
            <a:ext cx="4324136" cy="52475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10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CLEANING PROCESS</a:t>
            </a:r>
            <a:endParaRPr dirty="0"/>
          </a:p>
        </p:txBody>
      </p:sp>
      <p:sp>
        <p:nvSpPr>
          <p:cNvPr id="1822" name="Google Shape;1822;p100"/>
          <p:cNvSpPr txBox="1"/>
          <p:nvPr/>
        </p:nvSpPr>
        <p:spPr>
          <a:xfrm>
            <a:off x="720000" y="2995525"/>
            <a:ext cx="1892400" cy="608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rPr>
              <a:t>Text Cleaning</a:t>
            </a:r>
            <a:endParaRPr sz="1800" dirty="0">
              <a:solidFill>
                <a:schemeClr val="dk1"/>
              </a:solidFill>
              <a:latin typeface="Orbitron Black"/>
              <a:ea typeface="Orbitron Black"/>
              <a:cs typeface="Orbitron Black"/>
              <a:sym typeface="Orbitron Black"/>
            </a:endParaRPr>
          </a:p>
        </p:txBody>
      </p:sp>
      <p:sp>
        <p:nvSpPr>
          <p:cNvPr id="1823" name="Google Shape;1823;p100"/>
          <p:cNvSpPr txBox="1"/>
          <p:nvPr/>
        </p:nvSpPr>
        <p:spPr>
          <a:xfrm>
            <a:off x="4474882" y="2987737"/>
            <a:ext cx="2137849" cy="511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rPr>
              <a:t>Lemmatization</a:t>
            </a:r>
            <a:endParaRPr sz="1800" dirty="0">
              <a:solidFill>
                <a:schemeClr val="dk1"/>
              </a:solidFill>
              <a:latin typeface="Orbitron Black"/>
              <a:ea typeface="Orbitron Black"/>
              <a:cs typeface="Orbitron Black"/>
              <a:sym typeface="Orbitron Black"/>
            </a:endParaRPr>
          </a:p>
        </p:txBody>
      </p:sp>
      <p:sp>
        <p:nvSpPr>
          <p:cNvPr id="1824" name="Google Shape;1824;p100"/>
          <p:cNvSpPr txBox="1"/>
          <p:nvPr/>
        </p:nvSpPr>
        <p:spPr>
          <a:xfrm>
            <a:off x="624736" y="3656417"/>
            <a:ext cx="2081453" cy="872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Lowercasing.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Punctuation, Mentions, Hashtags removal. Removal of stopwords</a:t>
            </a:r>
            <a:endParaRPr dirty="0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825" name="Google Shape;1825;p100"/>
          <p:cNvSpPr txBox="1"/>
          <p:nvPr/>
        </p:nvSpPr>
        <p:spPr>
          <a:xfrm>
            <a:off x="4602366" y="3468800"/>
            <a:ext cx="1892400" cy="6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Words </a:t>
            </a:r>
            <a:r>
              <a:rPr lang="it-IT" dirty="0" err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get</a:t>
            </a:r>
            <a:r>
              <a:rPr lang="it-IT" dirty="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 </a:t>
            </a:r>
            <a:r>
              <a:rPr lang="it-IT" dirty="0" err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substituted</a:t>
            </a:r>
            <a:r>
              <a:rPr lang="it-IT" dirty="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 by </a:t>
            </a:r>
            <a:r>
              <a:rPr lang="it-IT" dirty="0" err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their</a:t>
            </a:r>
            <a:r>
              <a:rPr lang="it-IT" dirty="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 lemma</a:t>
            </a:r>
            <a:endParaRPr dirty="0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cxnSp>
        <p:nvCxnSpPr>
          <p:cNvPr id="1826" name="Google Shape;1826;p100"/>
          <p:cNvCxnSpPr>
            <a:cxnSpLocks/>
            <a:stCxn id="1822" idx="0"/>
            <a:endCxn id="1827" idx="2"/>
          </p:cNvCxnSpPr>
          <p:nvPr/>
        </p:nvCxnSpPr>
        <p:spPr>
          <a:xfrm rot="5400000" flipH="1" flipV="1">
            <a:off x="2429577" y="1816680"/>
            <a:ext cx="415469" cy="194222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8" name="Google Shape;1828;p100"/>
          <p:cNvCxnSpPr>
            <a:cxnSpLocks/>
            <a:stCxn id="1827" idx="2"/>
            <a:endCxn id="1823" idx="0"/>
          </p:cNvCxnSpPr>
          <p:nvPr/>
        </p:nvCxnSpPr>
        <p:spPr>
          <a:xfrm rot="16200000" flipH="1">
            <a:off x="4372274" y="1816203"/>
            <a:ext cx="407681" cy="193538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9" name="Google Shape;1829;p100"/>
          <p:cNvCxnSpPr>
            <a:cxnSpLocks/>
            <a:stCxn id="1823" idx="0"/>
            <a:endCxn id="1830" idx="2"/>
          </p:cNvCxnSpPr>
          <p:nvPr/>
        </p:nvCxnSpPr>
        <p:spPr>
          <a:xfrm rot="5400000" flipH="1" flipV="1">
            <a:off x="6332116" y="1787646"/>
            <a:ext cx="411783" cy="1988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27" name="Google Shape;1827;p100"/>
          <p:cNvSpPr txBox="1"/>
          <p:nvPr/>
        </p:nvSpPr>
        <p:spPr>
          <a:xfrm>
            <a:off x="2585303" y="1910156"/>
            <a:ext cx="2046237" cy="6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it-IT" sz="1800" dirty="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rPr>
              <a:t>Spell-checking</a:t>
            </a:r>
          </a:p>
        </p:txBody>
      </p:sp>
      <p:sp>
        <p:nvSpPr>
          <p:cNvPr id="1830" name="Google Shape;1830;p100"/>
          <p:cNvSpPr txBox="1"/>
          <p:nvPr/>
        </p:nvSpPr>
        <p:spPr>
          <a:xfrm>
            <a:off x="6586007" y="2112980"/>
            <a:ext cx="1892400" cy="462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rPr>
              <a:t>Tokenization</a:t>
            </a:r>
            <a:endParaRPr sz="1800" dirty="0">
              <a:solidFill>
                <a:schemeClr val="dk1"/>
              </a:solidFill>
              <a:latin typeface="Orbitron Black"/>
              <a:ea typeface="Orbitron Black"/>
              <a:cs typeface="Orbitron Black"/>
              <a:sym typeface="Orbitron Black"/>
            </a:endParaRPr>
          </a:p>
        </p:txBody>
      </p:sp>
      <p:sp>
        <p:nvSpPr>
          <p:cNvPr id="1831" name="Google Shape;1831;p100"/>
          <p:cNvSpPr txBox="1"/>
          <p:nvPr/>
        </p:nvSpPr>
        <p:spPr>
          <a:xfrm>
            <a:off x="2325052" y="1217240"/>
            <a:ext cx="2562225" cy="6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Words can </a:t>
            </a:r>
            <a:r>
              <a:rPr lang="it-IT" dirty="0" err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have</a:t>
            </a:r>
            <a:r>
              <a:rPr lang="it-IT" dirty="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 spelling </a:t>
            </a:r>
            <a:r>
              <a:rPr lang="it-IT" dirty="0" err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errors</a:t>
            </a:r>
            <a:r>
              <a:rPr lang="it-IT" dirty="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 </a:t>
            </a:r>
            <a:r>
              <a:rPr lang="it-IT" dirty="0" err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that</a:t>
            </a:r>
            <a:r>
              <a:rPr lang="it-IT" dirty="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 </a:t>
            </a:r>
            <a:r>
              <a:rPr lang="it-IT" dirty="0" err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add</a:t>
            </a:r>
            <a:r>
              <a:rPr lang="it-IT" dirty="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 </a:t>
            </a:r>
            <a:r>
              <a:rPr lang="it-IT" dirty="0" err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noise</a:t>
            </a:r>
            <a:r>
              <a:rPr lang="it-IT" dirty="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 to the data</a:t>
            </a:r>
            <a:endParaRPr dirty="0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832" name="Google Shape;1832;p100"/>
          <p:cNvSpPr txBox="1"/>
          <p:nvPr/>
        </p:nvSpPr>
        <p:spPr>
          <a:xfrm>
            <a:off x="6586007" y="1549424"/>
            <a:ext cx="1892400" cy="6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Sentences</a:t>
            </a:r>
            <a:r>
              <a:rPr lang="it-IT" dirty="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 are split </a:t>
            </a:r>
            <a:r>
              <a:rPr lang="it-IT" dirty="0" err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into</a:t>
            </a:r>
            <a:r>
              <a:rPr lang="it-IT" dirty="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 lists of tokens</a:t>
            </a:r>
            <a:endParaRPr dirty="0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grpSp>
        <p:nvGrpSpPr>
          <p:cNvPr id="1833" name="Google Shape;1833;p100"/>
          <p:cNvGrpSpPr/>
          <p:nvPr/>
        </p:nvGrpSpPr>
        <p:grpSpPr>
          <a:xfrm>
            <a:off x="3160705" y="2746445"/>
            <a:ext cx="898500" cy="1201650"/>
            <a:chOff x="3160705" y="2746445"/>
            <a:chExt cx="898500" cy="1201650"/>
          </a:xfrm>
        </p:grpSpPr>
        <p:sp>
          <p:nvSpPr>
            <p:cNvPr id="1834" name="Google Shape;1834;p100"/>
            <p:cNvSpPr/>
            <p:nvPr/>
          </p:nvSpPr>
          <p:spPr>
            <a:xfrm rot="10800000" flipH="1">
              <a:off x="3160705" y="3049595"/>
              <a:ext cx="898500" cy="898500"/>
            </a:xfrm>
            <a:prstGeom prst="arc">
              <a:avLst>
                <a:gd name="adj1" fmla="val 91228"/>
                <a:gd name="adj2" fmla="val 10847469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35" name="Google Shape;1835;p100"/>
            <p:cNvCxnSpPr>
              <a:endCxn id="1834" idx="1"/>
            </p:cNvCxnSpPr>
            <p:nvPr/>
          </p:nvCxnSpPr>
          <p:spPr>
            <a:xfrm rot="-5400000" flipH="1">
              <a:off x="3232555" y="3121445"/>
              <a:ext cx="752400" cy="2400"/>
            </a:xfrm>
            <a:prstGeom prst="bentConnector3">
              <a:avLst>
                <a:gd name="adj1" fmla="val 100193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36" name="Google Shape;1836;p100"/>
            <p:cNvSpPr/>
            <p:nvPr/>
          </p:nvSpPr>
          <p:spPr>
            <a:xfrm>
              <a:off x="3278821" y="3172163"/>
              <a:ext cx="657218" cy="657092"/>
            </a:xfrm>
            <a:custGeom>
              <a:avLst/>
              <a:gdLst/>
              <a:ahLst/>
              <a:cxnLst/>
              <a:rect l="l" t="t" r="r" b="b"/>
              <a:pathLst>
                <a:path w="55078" h="55079" extrusionOk="0">
                  <a:moveTo>
                    <a:pt x="27687" y="1"/>
                  </a:moveTo>
                  <a:cubicBezTo>
                    <a:pt x="12280" y="1"/>
                    <a:pt x="0" y="12281"/>
                    <a:pt x="0" y="27391"/>
                  </a:cubicBezTo>
                  <a:cubicBezTo>
                    <a:pt x="0" y="42524"/>
                    <a:pt x="12280" y="55078"/>
                    <a:pt x="27687" y="55078"/>
                  </a:cubicBezTo>
                  <a:cubicBezTo>
                    <a:pt x="42798" y="55078"/>
                    <a:pt x="55078" y="42524"/>
                    <a:pt x="55078" y="27391"/>
                  </a:cubicBezTo>
                  <a:cubicBezTo>
                    <a:pt x="55078" y="12281"/>
                    <a:pt x="42798" y="1"/>
                    <a:pt x="27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00"/>
            <p:cNvSpPr/>
            <p:nvPr/>
          </p:nvSpPr>
          <p:spPr>
            <a:xfrm>
              <a:off x="3410792" y="3312182"/>
              <a:ext cx="373845" cy="373332"/>
            </a:xfrm>
            <a:custGeom>
              <a:avLst/>
              <a:gdLst/>
              <a:ahLst/>
              <a:cxnLst/>
              <a:rect l="l" t="t" r="r" b="b"/>
              <a:pathLst>
                <a:path w="13841" h="13822" extrusionOk="0">
                  <a:moveTo>
                    <a:pt x="11627" y="1764"/>
                  </a:moveTo>
                  <a:lnTo>
                    <a:pt x="10818" y="2574"/>
                  </a:lnTo>
                  <a:lnTo>
                    <a:pt x="6210" y="2574"/>
                  </a:lnTo>
                  <a:cubicBezTo>
                    <a:pt x="6228" y="2448"/>
                    <a:pt x="6246" y="2304"/>
                    <a:pt x="6246" y="2178"/>
                  </a:cubicBezTo>
                  <a:cubicBezTo>
                    <a:pt x="6246" y="2034"/>
                    <a:pt x="6228" y="1890"/>
                    <a:pt x="6210" y="1764"/>
                  </a:cubicBezTo>
                  <a:close/>
                  <a:moveTo>
                    <a:pt x="4068" y="811"/>
                  </a:moveTo>
                  <a:cubicBezTo>
                    <a:pt x="4824" y="811"/>
                    <a:pt x="5436" y="1422"/>
                    <a:pt x="5436" y="2178"/>
                  </a:cubicBezTo>
                  <a:cubicBezTo>
                    <a:pt x="5436" y="2915"/>
                    <a:pt x="4824" y="3527"/>
                    <a:pt x="4068" y="3527"/>
                  </a:cubicBezTo>
                  <a:cubicBezTo>
                    <a:pt x="3331" y="3527"/>
                    <a:pt x="2719" y="2915"/>
                    <a:pt x="2719" y="2178"/>
                  </a:cubicBezTo>
                  <a:cubicBezTo>
                    <a:pt x="2719" y="1422"/>
                    <a:pt x="3331" y="811"/>
                    <a:pt x="4068" y="811"/>
                  </a:cubicBezTo>
                  <a:close/>
                  <a:moveTo>
                    <a:pt x="12221" y="2322"/>
                  </a:moveTo>
                  <a:lnTo>
                    <a:pt x="12221" y="4194"/>
                  </a:lnTo>
                  <a:lnTo>
                    <a:pt x="11393" y="4194"/>
                  </a:lnTo>
                  <a:lnTo>
                    <a:pt x="11393" y="3150"/>
                  </a:lnTo>
                  <a:lnTo>
                    <a:pt x="12221" y="2322"/>
                  </a:lnTo>
                  <a:close/>
                  <a:moveTo>
                    <a:pt x="4627" y="4266"/>
                  </a:moveTo>
                  <a:lnTo>
                    <a:pt x="4627" y="7397"/>
                  </a:lnTo>
                  <a:cubicBezTo>
                    <a:pt x="4447" y="7361"/>
                    <a:pt x="4267" y="7343"/>
                    <a:pt x="4068" y="7343"/>
                  </a:cubicBezTo>
                  <a:cubicBezTo>
                    <a:pt x="3888" y="7343"/>
                    <a:pt x="3708" y="7361"/>
                    <a:pt x="3528" y="7397"/>
                  </a:cubicBezTo>
                  <a:lnTo>
                    <a:pt x="3528" y="4266"/>
                  </a:lnTo>
                  <a:cubicBezTo>
                    <a:pt x="3691" y="4319"/>
                    <a:pt x="3888" y="4338"/>
                    <a:pt x="4068" y="4338"/>
                  </a:cubicBezTo>
                  <a:cubicBezTo>
                    <a:pt x="4267" y="4338"/>
                    <a:pt x="4447" y="4319"/>
                    <a:pt x="4627" y="4266"/>
                  </a:cubicBezTo>
                  <a:close/>
                  <a:moveTo>
                    <a:pt x="4068" y="8153"/>
                  </a:moveTo>
                  <a:cubicBezTo>
                    <a:pt x="4968" y="8153"/>
                    <a:pt x="5707" y="8873"/>
                    <a:pt x="5707" y="9773"/>
                  </a:cubicBezTo>
                  <a:lnTo>
                    <a:pt x="2448" y="9773"/>
                  </a:lnTo>
                  <a:cubicBezTo>
                    <a:pt x="2448" y="8873"/>
                    <a:pt x="3187" y="8153"/>
                    <a:pt x="4068" y="8153"/>
                  </a:cubicBezTo>
                  <a:close/>
                  <a:moveTo>
                    <a:pt x="5707" y="10582"/>
                  </a:moveTo>
                  <a:lnTo>
                    <a:pt x="5707" y="11392"/>
                  </a:lnTo>
                  <a:lnTo>
                    <a:pt x="2448" y="11392"/>
                  </a:lnTo>
                  <a:lnTo>
                    <a:pt x="2448" y="10582"/>
                  </a:lnTo>
                  <a:close/>
                  <a:moveTo>
                    <a:pt x="6516" y="12202"/>
                  </a:moveTo>
                  <a:lnTo>
                    <a:pt x="6516" y="13012"/>
                  </a:lnTo>
                  <a:lnTo>
                    <a:pt x="1639" y="13012"/>
                  </a:lnTo>
                  <a:lnTo>
                    <a:pt x="1639" y="12202"/>
                  </a:lnTo>
                  <a:close/>
                  <a:moveTo>
                    <a:pt x="4068" y="0"/>
                  </a:moveTo>
                  <a:cubicBezTo>
                    <a:pt x="2880" y="0"/>
                    <a:pt x="1909" y="972"/>
                    <a:pt x="1909" y="2178"/>
                  </a:cubicBezTo>
                  <a:cubicBezTo>
                    <a:pt x="1909" y="2843"/>
                    <a:pt x="2215" y="3455"/>
                    <a:pt x="2719" y="3870"/>
                  </a:cubicBezTo>
                  <a:lnTo>
                    <a:pt x="2719" y="7757"/>
                  </a:lnTo>
                  <a:cubicBezTo>
                    <a:pt x="2053" y="8189"/>
                    <a:pt x="1639" y="8945"/>
                    <a:pt x="1639" y="9773"/>
                  </a:cubicBezTo>
                  <a:lnTo>
                    <a:pt x="1639" y="11392"/>
                  </a:lnTo>
                  <a:lnTo>
                    <a:pt x="829" y="11392"/>
                  </a:lnTo>
                  <a:lnTo>
                    <a:pt x="829" y="13012"/>
                  </a:lnTo>
                  <a:lnTo>
                    <a:pt x="1" y="13012"/>
                  </a:lnTo>
                  <a:lnTo>
                    <a:pt x="1" y="13821"/>
                  </a:lnTo>
                  <a:lnTo>
                    <a:pt x="8135" y="13821"/>
                  </a:lnTo>
                  <a:lnTo>
                    <a:pt x="8135" y="13012"/>
                  </a:lnTo>
                  <a:lnTo>
                    <a:pt x="7326" y="13012"/>
                  </a:lnTo>
                  <a:lnTo>
                    <a:pt x="7326" y="11392"/>
                  </a:lnTo>
                  <a:lnTo>
                    <a:pt x="6516" y="11392"/>
                  </a:lnTo>
                  <a:lnTo>
                    <a:pt x="6516" y="9773"/>
                  </a:lnTo>
                  <a:cubicBezTo>
                    <a:pt x="6516" y="8945"/>
                    <a:pt x="6084" y="8189"/>
                    <a:pt x="5436" y="7757"/>
                  </a:cubicBezTo>
                  <a:lnTo>
                    <a:pt x="5436" y="3870"/>
                  </a:lnTo>
                  <a:cubicBezTo>
                    <a:pt x="5599" y="3726"/>
                    <a:pt x="5760" y="3563"/>
                    <a:pt x="5868" y="3383"/>
                  </a:cubicBezTo>
                  <a:lnTo>
                    <a:pt x="10583" y="3383"/>
                  </a:lnTo>
                  <a:lnTo>
                    <a:pt x="10583" y="5003"/>
                  </a:lnTo>
                  <a:lnTo>
                    <a:pt x="11393" y="5003"/>
                  </a:lnTo>
                  <a:lnTo>
                    <a:pt x="11393" y="5975"/>
                  </a:lnTo>
                  <a:lnTo>
                    <a:pt x="9774" y="6785"/>
                  </a:lnTo>
                  <a:lnTo>
                    <a:pt x="9774" y="8657"/>
                  </a:lnTo>
                  <a:lnTo>
                    <a:pt x="10583" y="8657"/>
                  </a:lnTo>
                  <a:lnTo>
                    <a:pt x="10583" y="7289"/>
                  </a:lnTo>
                  <a:lnTo>
                    <a:pt x="11807" y="6677"/>
                  </a:lnTo>
                  <a:lnTo>
                    <a:pt x="13030" y="7289"/>
                  </a:lnTo>
                  <a:lnTo>
                    <a:pt x="13030" y="8657"/>
                  </a:lnTo>
                  <a:lnTo>
                    <a:pt x="13841" y="8657"/>
                  </a:lnTo>
                  <a:lnTo>
                    <a:pt x="13841" y="6785"/>
                  </a:lnTo>
                  <a:lnTo>
                    <a:pt x="12203" y="5975"/>
                  </a:lnTo>
                  <a:lnTo>
                    <a:pt x="12203" y="5003"/>
                  </a:lnTo>
                  <a:lnTo>
                    <a:pt x="13030" y="5003"/>
                  </a:lnTo>
                  <a:lnTo>
                    <a:pt x="13030" y="955"/>
                  </a:lnTo>
                  <a:lnTo>
                    <a:pt x="5868" y="955"/>
                  </a:lnTo>
                  <a:cubicBezTo>
                    <a:pt x="5491" y="379"/>
                    <a:pt x="4824" y="0"/>
                    <a:pt x="4068" y="0"/>
                  </a:cubicBezTo>
                  <a:close/>
                </a:path>
              </a:pathLst>
            </a:custGeom>
            <a:gradFill>
              <a:gsLst>
                <a:gs pos="0">
                  <a:srgbClr val="8DF1FF"/>
                </a:gs>
                <a:gs pos="30000">
                  <a:srgbClr val="F2CEFF"/>
                </a:gs>
                <a:gs pos="100000">
                  <a:srgbClr val="0445FF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8" name="Google Shape;1838;p100"/>
          <p:cNvGrpSpPr/>
          <p:nvPr/>
        </p:nvGrpSpPr>
        <p:grpSpPr>
          <a:xfrm>
            <a:off x="5097017" y="1710640"/>
            <a:ext cx="898500" cy="1201650"/>
            <a:chOff x="5099300" y="1793945"/>
            <a:chExt cx="898500" cy="1201650"/>
          </a:xfrm>
        </p:grpSpPr>
        <p:sp>
          <p:nvSpPr>
            <p:cNvPr id="1839" name="Google Shape;1839;p100"/>
            <p:cNvSpPr/>
            <p:nvPr/>
          </p:nvSpPr>
          <p:spPr>
            <a:xfrm>
              <a:off x="5099300" y="1793945"/>
              <a:ext cx="898500" cy="898500"/>
            </a:xfrm>
            <a:prstGeom prst="arc">
              <a:avLst>
                <a:gd name="adj1" fmla="val 91228"/>
                <a:gd name="adj2" fmla="val 10847469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40" name="Google Shape;1840;p100"/>
            <p:cNvCxnSpPr>
              <a:endCxn id="1839" idx="1"/>
            </p:cNvCxnSpPr>
            <p:nvPr/>
          </p:nvCxnSpPr>
          <p:spPr>
            <a:xfrm rot="-5400000">
              <a:off x="5172050" y="2619095"/>
              <a:ext cx="752400" cy="600"/>
            </a:xfrm>
            <a:prstGeom prst="bentConnector3">
              <a:avLst>
                <a:gd name="adj1" fmla="val 20145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41" name="Google Shape;1841;p100"/>
            <p:cNvSpPr/>
            <p:nvPr/>
          </p:nvSpPr>
          <p:spPr>
            <a:xfrm>
              <a:off x="5220046" y="1914646"/>
              <a:ext cx="657218" cy="657092"/>
            </a:xfrm>
            <a:custGeom>
              <a:avLst/>
              <a:gdLst/>
              <a:ahLst/>
              <a:cxnLst/>
              <a:rect l="l" t="t" r="r" b="b"/>
              <a:pathLst>
                <a:path w="55078" h="55079" extrusionOk="0">
                  <a:moveTo>
                    <a:pt x="27687" y="1"/>
                  </a:moveTo>
                  <a:cubicBezTo>
                    <a:pt x="12280" y="1"/>
                    <a:pt x="0" y="12281"/>
                    <a:pt x="0" y="27391"/>
                  </a:cubicBezTo>
                  <a:cubicBezTo>
                    <a:pt x="0" y="42524"/>
                    <a:pt x="12280" y="55078"/>
                    <a:pt x="27687" y="55078"/>
                  </a:cubicBezTo>
                  <a:cubicBezTo>
                    <a:pt x="42798" y="55078"/>
                    <a:pt x="55078" y="42524"/>
                    <a:pt x="55078" y="27391"/>
                  </a:cubicBezTo>
                  <a:cubicBezTo>
                    <a:pt x="55078" y="12281"/>
                    <a:pt x="42798" y="1"/>
                    <a:pt x="27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42" name="Google Shape;1842;p100"/>
            <p:cNvGrpSpPr/>
            <p:nvPr/>
          </p:nvGrpSpPr>
          <p:grpSpPr>
            <a:xfrm>
              <a:off x="5349354" y="2067474"/>
              <a:ext cx="398614" cy="351454"/>
              <a:chOff x="8032179" y="2173874"/>
              <a:chExt cx="398614" cy="351454"/>
            </a:xfrm>
          </p:grpSpPr>
          <p:sp>
            <p:nvSpPr>
              <p:cNvPr id="1843" name="Google Shape;1843;p100"/>
              <p:cNvSpPr/>
              <p:nvPr/>
            </p:nvSpPr>
            <p:spPr>
              <a:xfrm>
                <a:off x="8032179" y="2173874"/>
                <a:ext cx="398614" cy="351454"/>
              </a:xfrm>
              <a:custGeom>
                <a:avLst/>
                <a:gdLst/>
                <a:ahLst/>
                <a:cxnLst/>
                <a:rect l="l" t="t" r="r" b="b"/>
                <a:pathLst>
                  <a:path w="14758" h="13012" extrusionOk="0">
                    <a:moveTo>
                      <a:pt x="10439" y="865"/>
                    </a:moveTo>
                    <a:lnTo>
                      <a:pt x="10439" y="1728"/>
                    </a:lnTo>
                    <a:lnTo>
                      <a:pt x="4337" y="1728"/>
                    </a:lnTo>
                    <a:lnTo>
                      <a:pt x="4337" y="865"/>
                    </a:lnTo>
                    <a:close/>
                    <a:moveTo>
                      <a:pt x="1297" y="2609"/>
                    </a:moveTo>
                    <a:cubicBezTo>
                      <a:pt x="1548" y="2609"/>
                      <a:pt x="1746" y="2808"/>
                      <a:pt x="1746" y="3041"/>
                    </a:cubicBezTo>
                    <a:cubicBezTo>
                      <a:pt x="1746" y="3276"/>
                      <a:pt x="1548" y="3473"/>
                      <a:pt x="1297" y="3473"/>
                    </a:cubicBezTo>
                    <a:cubicBezTo>
                      <a:pt x="1062" y="3473"/>
                      <a:pt x="865" y="3276"/>
                      <a:pt x="865" y="3041"/>
                    </a:cubicBezTo>
                    <a:cubicBezTo>
                      <a:pt x="865" y="2808"/>
                      <a:pt x="1062" y="2609"/>
                      <a:pt x="1297" y="2609"/>
                    </a:cubicBezTo>
                    <a:close/>
                    <a:moveTo>
                      <a:pt x="13462" y="2609"/>
                    </a:moveTo>
                    <a:cubicBezTo>
                      <a:pt x="13695" y="2609"/>
                      <a:pt x="13894" y="2808"/>
                      <a:pt x="13894" y="3041"/>
                    </a:cubicBezTo>
                    <a:cubicBezTo>
                      <a:pt x="13894" y="3276"/>
                      <a:pt x="13695" y="3473"/>
                      <a:pt x="13462" y="3473"/>
                    </a:cubicBezTo>
                    <a:cubicBezTo>
                      <a:pt x="13227" y="3473"/>
                      <a:pt x="13030" y="3276"/>
                      <a:pt x="13030" y="3041"/>
                    </a:cubicBezTo>
                    <a:cubicBezTo>
                      <a:pt x="13030" y="2808"/>
                      <a:pt x="13227" y="2609"/>
                      <a:pt x="13462" y="2609"/>
                    </a:cubicBezTo>
                    <a:close/>
                    <a:moveTo>
                      <a:pt x="1297" y="6065"/>
                    </a:moveTo>
                    <a:cubicBezTo>
                      <a:pt x="1548" y="6065"/>
                      <a:pt x="1746" y="6263"/>
                      <a:pt x="1746" y="6497"/>
                    </a:cubicBezTo>
                    <a:cubicBezTo>
                      <a:pt x="1746" y="6731"/>
                      <a:pt x="1548" y="6929"/>
                      <a:pt x="1297" y="6929"/>
                    </a:cubicBezTo>
                    <a:cubicBezTo>
                      <a:pt x="1062" y="6929"/>
                      <a:pt x="865" y="6731"/>
                      <a:pt x="865" y="6497"/>
                    </a:cubicBezTo>
                    <a:cubicBezTo>
                      <a:pt x="865" y="6263"/>
                      <a:pt x="1062" y="6065"/>
                      <a:pt x="1297" y="6065"/>
                    </a:cubicBezTo>
                    <a:close/>
                    <a:moveTo>
                      <a:pt x="13462" y="6065"/>
                    </a:moveTo>
                    <a:cubicBezTo>
                      <a:pt x="13695" y="6065"/>
                      <a:pt x="13894" y="6263"/>
                      <a:pt x="13894" y="6497"/>
                    </a:cubicBezTo>
                    <a:cubicBezTo>
                      <a:pt x="13894" y="6731"/>
                      <a:pt x="13695" y="6929"/>
                      <a:pt x="13462" y="6929"/>
                    </a:cubicBezTo>
                    <a:cubicBezTo>
                      <a:pt x="13227" y="6929"/>
                      <a:pt x="13030" y="6731"/>
                      <a:pt x="13030" y="6497"/>
                    </a:cubicBezTo>
                    <a:cubicBezTo>
                      <a:pt x="13030" y="6263"/>
                      <a:pt x="13227" y="6065"/>
                      <a:pt x="13462" y="6065"/>
                    </a:cubicBezTo>
                    <a:close/>
                    <a:moveTo>
                      <a:pt x="1297" y="9520"/>
                    </a:moveTo>
                    <a:cubicBezTo>
                      <a:pt x="1548" y="9520"/>
                      <a:pt x="1746" y="9719"/>
                      <a:pt x="1746" y="9952"/>
                    </a:cubicBezTo>
                    <a:cubicBezTo>
                      <a:pt x="1746" y="10204"/>
                      <a:pt x="1548" y="10384"/>
                      <a:pt x="1297" y="10384"/>
                    </a:cubicBezTo>
                    <a:cubicBezTo>
                      <a:pt x="1062" y="10384"/>
                      <a:pt x="865" y="10204"/>
                      <a:pt x="865" y="9952"/>
                    </a:cubicBezTo>
                    <a:cubicBezTo>
                      <a:pt x="865" y="9719"/>
                      <a:pt x="1062" y="9520"/>
                      <a:pt x="1297" y="9520"/>
                    </a:cubicBezTo>
                    <a:close/>
                    <a:moveTo>
                      <a:pt x="13462" y="9520"/>
                    </a:moveTo>
                    <a:cubicBezTo>
                      <a:pt x="13695" y="9520"/>
                      <a:pt x="13894" y="9719"/>
                      <a:pt x="13894" y="9952"/>
                    </a:cubicBezTo>
                    <a:cubicBezTo>
                      <a:pt x="13894" y="10204"/>
                      <a:pt x="13695" y="10384"/>
                      <a:pt x="13462" y="10384"/>
                    </a:cubicBezTo>
                    <a:cubicBezTo>
                      <a:pt x="13227" y="10384"/>
                      <a:pt x="13030" y="10204"/>
                      <a:pt x="13030" y="9952"/>
                    </a:cubicBezTo>
                    <a:cubicBezTo>
                      <a:pt x="13030" y="9719"/>
                      <a:pt x="13227" y="9520"/>
                      <a:pt x="13462" y="9520"/>
                    </a:cubicBezTo>
                    <a:close/>
                    <a:moveTo>
                      <a:pt x="10439" y="2592"/>
                    </a:moveTo>
                    <a:lnTo>
                      <a:pt x="10439" y="10420"/>
                    </a:lnTo>
                    <a:lnTo>
                      <a:pt x="4337" y="10420"/>
                    </a:lnTo>
                    <a:lnTo>
                      <a:pt x="4337" y="2592"/>
                    </a:lnTo>
                    <a:close/>
                    <a:moveTo>
                      <a:pt x="10439" y="11284"/>
                    </a:moveTo>
                    <a:lnTo>
                      <a:pt x="10439" y="12148"/>
                    </a:lnTo>
                    <a:lnTo>
                      <a:pt x="4337" y="12148"/>
                    </a:lnTo>
                    <a:lnTo>
                      <a:pt x="4337" y="11284"/>
                    </a:lnTo>
                    <a:close/>
                    <a:moveTo>
                      <a:pt x="3473" y="1"/>
                    </a:moveTo>
                    <a:lnTo>
                      <a:pt x="3473" y="2609"/>
                    </a:lnTo>
                    <a:lnTo>
                      <a:pt x="2520" y="2609"/>
                    </a:lnTo>
                    <a:cubicBezTo>
                      <a:pt x="2340" y="2106"/>
                      <a:pt x="1872" y="1746"/>
                      <a:pt x="1297" y="1746"/>
                    </a:cubicBezTo>
                    <a:cubicBezTo>
                      <a:pt x="594" y="1746"/>
                      <a:pt x="1" y="2321"/>
                      <a:pt x="1" y="3041"/>
                    </a:cubicBezTo>
                    <a:cubicBezTo>
                      <a:pt x="1" y="3761"/>
                      <a:pt x="594" y="4337"/>
                      <a:pt x="1297" y="4337"/>
                    </a:cubicBezTo>
                    <a:cubicBezTo>
                      <a:pt x="1872" y="4337"/>
                      <a:pt x="2340" y="3977"/>
                      <a:pt x="2520" y="3473"/>
                    </a:cubicBezTo>
                    <a:lnTo>
                      <a:pt x="3473" y="3473"/>
                    </a:lnTo>
                    <a:lnTo>
                      <a:pt x="3473" y="6065"/>
                    </a:lnTo>
                    <a:lnTo>
                      <a:pt x="2520" y="6065"/>
                    </a:lnTo>
                    <a:cubicBezTo>
                      <a:pt x="2340" y="5561"/>
                      <a:pt x="1872" y="5201"/>
                      <a:pt x="1297" y="5201"/>
                    </a:cubicBezTo>
                    <a:cubicBezTo>
                      <a:pt x="594" y="5201"/>
                      <a:pt x="1" y="5796"/>
                      <a:pt x="1" y="6497"/>
                    </a:cubicBezTo>
                    <a:cubicBezTo>
                      <a:pt x="1" y="7217"/>
                      <a:pt x="594" y="7792"/>
                      <a:pt x="1297" y="7792"/>
                    </a:cubicBezTo>
                    <a:cubicBezTo>
                      <a:pt x="1872" y="7792"/>
                      <a:pt x="2340" y="7432"/>
                      <a:pt x="2520" y="6929"/>
                    </a:cubicBezTo>
                    <a:lnTo>
                      <a:pt x="3473" y="6929"/>
                    </a:lnTo>
                    <a:lnTo>
                      <a:pt x="3473" y="9520"/>
                    </a:lnTo>
                    <a:lnTo>
                      <a:pt x="2520" y="9520"/>
                    </a:lnTo>
                    <a:cubicBezTo>
                      <a:pt x="2340" y="9016"/>
                      <a:pt x="1872" y="8656"/>
                      <a:pt x="1297" y="8656"/>
                    </a:cubicBezTo>
                    <a:cubicBezTo>
                      <a:pt x="594" y="8656"/>
                      <a:pt x="1" y="9251"/>
                      <a:pt x="1" y="9952"/>
                    </a:cubicBezTo>
                    <a:cubicBezTo>
                      <a:pt x="1" y="10672"/>
                      <a:pt x="594" y="11266"/>
                      <a:pt x="1297" y="11266"/>
                    </a:cubicBezTo>
                    <a:cubicBezTo>
                      <a:pt x="1872" y="11266"/>
                      <a:pt x="2340" y="10888"/>
                      <a:pt x="2520" y="10384"/>
                    </a:cubicBezTo>
                    <a:lnTo>
                      <a:pt x="3473" y="10384"/>
                    </a:lnTo>
                    <a:lnTo>
                      <a:pt x="3473" y="13011"/>
                    </a:lnTo>
                    <a:lnTo>
                      <a:pt x="11303" y="13011"/>
                    </a:lnTo>
                    <a:lnTo>
                      <a:pt x="11303" y="10384"/>
                    </a:lnTo>
                    <a:lnTo>
                      <a:pt x="12238" y="10384"/>
                    </a:lnTo>
                    <a:cubicBezTo>
                      <a:pt x="12418" y="10888"/>
                      <a:pt x="12886" y="11266"/>
                      <a:pt x="13462" y="11266"/>
                    </a:cubicBezTo>
                    <a:cubicBezTo>
                      <a:pt x="14182" y="11266"/>
                      <a:pt x="14758" y="10672"/>
                      <a:pt x="14758" y="9952"/>
                    </a:cubicBezTo>
                    <a:cubicBezTo>
                      <a:pt x="14758" y="9251"/>
                      <a:pt x="14182" y="8656"/>
                      <a:pt x="13462" y="8656"/>
                    </a:cubicBezTo>
                    <a:cubicBezTo>
                      <a:pt x="12886" y="8656"/>
                      <a:pt x="12418" y="9016"/>
                      <a:pt x="12238" y="9520"/>
                    </a:cubicBezTo>
                    <a:lnTo>
                      <a:pt x="11303" y="9520"/>
                    </a:lnTo>
                    <a:lnTo>
                      <a:pt x="11303" y="6929"/>
                    </a:lnTo>
                    <a:lnTo>
                      <a:pt x="12238" y="6929"/>
                    </a:lnTo>
                    <a:cubicBezTo>
                      <a:pt x="12418" y="7432"/>
                      <a:pt x="12886" y="7792"/>
                      <a:pt x="13462" y="7792"/>
                    </a:cubicBezTo>
                    <a:cubicBezTo>
                      <a:pt x="14182" y="7792"/>
                      <a:pt x="14758" y="7217"/>
                      <a:pt x="14758" y="6497"/>
                    </a:cubicBezTo>
                    <a:cubicBezTo>
                      <a:pt x="14758" y="5796"/>
                      <a:pt x="14182" y="5201"/>
                      <a:pt x="13462" y="5201"/>
                    </a:cubicBezTo>
                    <a:cubicBezTo>
                      <a:pt x="12886" y="5201"/>
                      <a:pt x="12418" y="5561"/>
                      <a:pt x="12238" y="6065"/>
                    </a:cubicBezTo>
                    <a:lnTo>
                      <a:pt x="11303" y="6065"/>
                    </a:lnTo>
                    <a:lnTo>
                      <a:pt x="11303" y="3473"/>
                    </a:lnTo>
                    <a:lnTo>
                      <a:pt x="12238" y="3473"/>
                    </a:lnTo>
                    <a:cubicBezTo>
                      <a:pt x="12418" y="3977"/>
                      <a:pt x="12886" y="4337"/>
                      <a:pt x="13462" y="4337"/>
                    </a:cubicBezTo>
                    <a:cubicBezTo>
                      <a:pt x="14182" y="4337"/>
                      <a:pt x="14758" y="3761"/>
                      <a:pt x="14758" y="3041"/>
                    </a:cubicBezTo>
                    <a:cubicBezTo>
                      <a:pt x="14758" y="2321"/>
                      <a:pt x="14182" y="1746"/>
                      <a:pt x="13462" y="1746"/>
                    </a:cubicBezTo>
                    <a:cubicBezTo>
                      <a:pt x="12886" y="1746"/>
                      <a:pt x="12418" y="2106"/>
                      <a:pt x="12238" y="2609"/>
                    </a:cubicBezTo>
                    <a:lnTo>
                      <a:pt x="11303" y="2609"/>
                    </a:lnTo>
                    <a:lnTo>
                      <a:pt x="113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0993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100"/>
              <p:cNvSpPr/>
              <p:nvPr/>
            </p:nvSpPr>
            <p:spPr>
              <a:xfrm>
                <a:off x="8173144" y="2302685"/>
                <a:ext cx="70037" cy="93347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3456" extrusionOk="0">
                    <a:moveTo>
                      <a:pt x="1728" y="864"/>
                    </a:moveTo>
                    <a:lnTo>
                      <a:pt x="1728" y="1728"/>
                    </a:lnTo>
                    <a:lnTo>
                      <a:pt x="865" y="1728"/>
                    </a:lnTo>
                    <a:lnTo>
                      <a:pt x="865" y="864"/>
                    </a:lnTo>
                    <a:close/>
                    <a:moveTo>
                      <a:pt x="1" y="0"/>
                    </a:moveTo>
                    <a:lnTo>
                      <a:pt x="1" y="3455"/>
                    </a:lnTo>
                    <a:lnTo>
                      <a:pt x="865" y="3455"/>
                    </a:lnTo>
                    <a:lnTo>
                      <a:pt x="865" y="2591"/>
                    </a:lnTo>
                    <a:lnTo>
                      <a:pt x="1728" y="2591"/>
                    </a:lnTo>
                    <a:lnTo>
                      <a:pt x="1728" y="3455"/>
                    </a:lnTo>
                    <a:lnTo>
                      <a:pt x="2592" y="3455"/>
                    </a:lnTo>
                    <a:lnTo>
                      <a:pt x="25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0993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100"/>
              <p:cNvSpPr/>
              <p:nvPr/>
            </p:nvSpPr>
            <p:spPr>
              <a:xfrm>
                <a:off x="8266491" y="2302685"/>
                <a:ext cx="23337" cy="93347"/>
              </a:xfrm>
              <a:custGeom>
                <a:avLst/>
                <a:gdLst/>
                <a:ahLst/>
                <a:cxnLst/>
                <a:rect l="l" t="t" r="r" b="b"/>
                <a:pathLst>
                  <a:path w="864" h="3456" extrusionOk="0">
                    <a:moveTo>
                      <a:pt x="0" y="0"/>
                    </a:moveTo>
                    <a:lnTo>
                      <a:pt x="0" y="3455"/>
                    </a:lnTo>
                    <a:lnTo>
                      <a:pt x="864" y="3455"/>
                    </a:lnTo>
                    <a:lnTo>
                      <a:pt x="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0993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46" name="Google Shape;1846;p100"/>
          <p:cNvGrpSpPr/>
          <p:nvPr/>
        </p:nvGrpSpPr>
        <p:grpSpPr>
          <a:xfrm>
            <a:off x="1216813" y="1793945"/>
            <a:ext cx="898500" cy="1201650"/>
            <a:chOff x="1216813" y="1793945"/>
            <a:chExt cx="898500" cy="1201650"/>
          </a:xfrm>
        </p:grpSpPr>
        <p:sp>
          <p:nvSpPr>
            <p:cNvPr id="1847" name="Google Shape;1847;p100"/>
            <p:cNvSpPr/>
            <p:nvPr/>
          </p:nvSpPr>
          <p:spPr>
            <a:xfrm>
              <a:off x="1216813" y="1793945"/>
              <a:ext cx="898500" cy="898500"/>
            </a:xfrm>
            <a:prstGeom prst="arc">
              <a:avLst>
                <a:gd name="adj1" fmla="val 91228"/>
                <a:gd name="adj2" fmla="val 10847469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48" name="Google Shape;1848;p100"/>
            <p:cNvCxnSpPr>
              <a:endCxn id="1847" idx="1"/>
            </p:cNvCxnSpPr>
            <p:nvPr/>
          </p:nvCxnSpPr>
          <p:spPr>
            <a:xfrm rot="-5400000">
              <a:off x="1289563" y="2619095"/>
              <a:ext cx="752400" cy="600"/>
            </a:xfrm>
            <a:prstGeom prst="bentConnector3">
              <a:avLst>
                <a:gd name="adj1" fmla="val 20145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49" name="Google Shape;1849;p100"/>
            <p:cNvSpPr/>
            <p:nvPr/>
          </p:nvSpPr>
          <p:spPr>
            <a:xfrm>
              <a:off x="1337596" y="1914646"/>
              <a:ext cx="657218" cy="657092"/>
            </a:xfrm>
            <a:custGeom>
              <a:avLst/>
              <a:gdLst/>
              <a:ahLst/>
              <a:cxnLst/>
              <a:rect l="l" t="t" r="r" b="b"/>
              <a:pathLst>
                <a:path w="55078" h="55079" extrusionOk="0">
                  <a:moveTo>
                    <a:pt x="27687" y="1"/>
                  </a:moveTo>
                  <a:cubicBezTo>
                    <a:pt x="12280" y="1"/>
                    <a:pt x="0" y="12281"/>
                    <a:pt x="0" y="27391"/>
                  </a:cubicBezTo>
                  <a:cubicBezTo>
                    <a:pt x="0" y="42524"/>
                    <a:pt x="12280" y="55078"/>
                    <a:pt x="27687" y="55078"/>
                  </a:cubicBezTo>
                  <a:cubicBezTo>
                    <a:pt x="42798" y="55078"/>
                    <a:pt x="55078" y="42524"/>
                    <a:pt x="55078" y="27391"/>
                  </a:cubicBezTo>
                  <a:cubicBezTo>
                    <a:pt x="55078" y="12281"/>
                    <a:pt x="42798" y="1"/>
                    <a:pt x="27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50" name="Google Shape;1850;p100"/>
            <p:cNvGrpSpPr/>
            <p:nvPr/>
          </p:nvGrpSpPr>
          <p:grpSpPr>
            <a:xfrm>
              <a:off x="1477940" y="2072345"/>
              <a:ext cx="387458" cy="341704"/>
              <a:chOff x="6439265" y="4016145"/>
              <a:chExt cx="387458" cy="341704"/>
            </a:xfrm>
          </p:grpSpPr>
          <p:sp>
            <p:nvSpPr>
              <p:cNvPr id="1851" name="Google Shape;1851;p100"/>
              <p:cNvSpPr/>
              <p:nvPr/>
            </p:nvSpPr>
            <p:spPr>
              <a:xfrm>
                <a:off x="6439265" y="4016145"/>
                <a:ext cx="387458" cy="341704"/>
              </a:xfrm>
              <a:custGeom>
                <a:avLst/>
                <a:gdLst/>
                <a:ahLst/>
                <a:cxnLst/>
                <a:rect l="l" t="t" r="r" b="b"/>
                <a:pathLst>
                  <a:path w="14345" h="12651" extrusionOk="0">
                    <a:moveTo>
                      <a:pt x="13498" y="828"/>
                    </a:moveTo>
                    <a:lnTo>
                      <a:pt x="13498" y="8458"/>
                    </a:lnTo>
                    <a:lnTo>
                      <a:pt x="829" y="8458"/>
                    </a:lnTo>
                    <a:lnTo>
                      <a:pt x="829" y="828"/>
                    </a:lnTo>
                    <a:close/>
                    <a:moveTo>
                      <a:pt x="13498" y="9286"/>
                    </a:moveTo>
                    <a:lnTo>
                      <a:pt x="13498" y="10131"/>
                    </a:lnTo>
                    <a:lnTo>
                      <a:pt x="829" y="10131"/>
                    </a:lnTo>
                    <a:lnTo>
                      <a:pt x="829" y="9286"/>
                    </a:lnTo>
                    <a:close/>
                    <a:moveTo>
                      <a:pt x="8567" y="10978"/>
                    </a:moveTo>
                    <a:lnTo>
                      <a:pt x="8567" y="11823"/>
                    </a:lnTo>
                    <a:lnTo>
                      <a:pt x="5760" y="11823"/>
                    </a:lnTo>
                    <a:lnTo>
                      <a:pt x="5760" y="10978"/>
                    </a:lnTo>
                    <a:close/>
                    <a:moveTo>
                      <a:pt x="1" y="0"/>
                    </a:moveTo>
                    <a:lnTo>
                      <a:pt x="1" y="10978"/>
                    </a:lnTo>
                    <a:lnTo>
                      <a:pt x="4932" y="10978"/>
                    </a:lnTo>
                    <a:lnTo>
                      <a:pt x="4932" y="11823"/>
                    </a:lnTo>
                    <a:lnTo>
                      <a:pt x="3799" y="11823"/>
                    </a:lnTo>
                    <a:lnTo>
                      <a:pt x="3799" y="12651"/>
                    </a:lnTo>
                    <a:lnTo>
                      <a:pt x="10529" y="12651"/>
                    </a:lnTo>
                    <a:lnTo>
                      <a:pt x="10529" y="11823"/>
                    </a:lnTo>
                    <a:lnTo>
                      <a:pt x="9414" y="11823"/>
                    </a:lnTo>
                    <a:lnTo>
                      <a:pt x="9414" y="10978"/>
                    </a:lnTo>
                    <a:lnTo>
                      <a:pt x="14345" y="10978"/>
                    </a:lnTo>
                    <a:lnTo>
                      <a:pt x="143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0993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100"/>
              <p:cNvSpPr/>
              <p:nvPr/>
            </p:nvSpPr>
            <p:spPr>
              <a:xfrm>
                <a:off x="6560323" y="4061333"/>
                <a:ext cx="144882" cy="160412"/>
              </a:xfrm>
              <a:custGeom>
                <a:avLst/>
                <a:gdLst/>
                <a:ahLst/>
                <a:cxnLst/>
                <a:rect l="l" t="t" r="r" b="b"/>
                <a:pathLst>
                  <a:path w="5364" h="5939" extrusionOk="0">
                    <a:moveTo>
                      <a:pt x="3924" y="1692"/>
                    </a:moveTo>
                    <a:cubicBezTo>
                      <a:pt x="3636" y="2034"/>
                      <a:pt x="3257" y="2304"/>
                      <a:pt x="2808" y="2484"/>
                    </a:cubicBezTo>
                    <a:lnTo>
                      <a:pt x="2681" y="2520"/>
                    </a:lnTo>
                    <a:lnTo>
                      <a:pt x="2573" y="2484"/>
                    </a:lnTo>
                    <a:cubicBezTo>
                      <a:pt x="2124" y="2304"/>
                      <a:pt x="1746" y="2034"/>
                      <a:pt x="1458" y="1692"/>
                    </a:cubicBezTo>
                    <a:close/>
                    <a:moveTo>
                      <a:pt x="2681" y="3419"/>
                    </a:moveTo>
                    <a:lnTo>
                      <a:pt x="2808" y="3455"/>
                    </a:lnTo>
                    <a:cubicBezTo>
                      <a:pt x="3257" y="3635"/>
                      <a:pt x="3636" y="3906"/>
                      <a:pt x="3924" y="4247"/>
                    </a:cubicBezTo>
                    <a:lnTo>
                      <a:pt x="1458" y="4247"/>
                    </a:lnTo>
                    <a:cubicBezTo>
                      <a:pt x="1746" y="3906"/>
                      <a:pt x="2124" y="3635"/>
                      <a:pt x="2573" y="3455"/>
                    </a:cubicBezTo>
                    <a:lnTo>
                      <a:pt x="2681" y="3419"/>
                    </a:lnTo>
                    <a:close/>
                    <a:moveTo>
                      <a:pt x="1" y="0"/>
                    </a:moveTo>
                    <a:cubicBezTo>
                      <a:pt x="1" y="720"/>
                      <a:pt x="217" y="1404"/>
                      <a:pt x="630" y="1980"/>
                    </a:cubicBezTo>
                    <a:cubicBezTo>
                      <a:pt x="900" y="2394"/>
                      <a:pt x="1260" y="2718"/>
                      <a:pt x="1674" y="2970"/>
                    </a:cubicBezTo>
                    <a:cubicBezTo>
                      <a:pt x="1260" y="3222"/>
                      <a:pt x="900" y="3546"/>
                      <a:pt x="630" y="3959"/>
                    </a:cubicBezTo>
                    <a:cubicBezTo>
                      <a:pt x="217" y="4535"/>
                      <a:pt x="1" y="5219"/>
                      <a:pt x="1" y="5939"/>
                    </a:cubicBezTo>
                    <a:lnTo>
                      <a:pt x="846" y="5939"/>
                    </a:lnTo>
                    <a:cubicBezTo>
                      <a:pt x="846" y="5651"/>
                      <a:pt x="900" y="5363"/>
                      <a:pt x="990" y="5094"/>
                    </a:cubicBezTo>
                    <a:lnTo>
                      <a:pt x="4392" y="5094"/>
                    </a:lnTo>
                    <a:cubicBezTo>
                      <a:pt x="4481" y="5363"/>
                      <a:pt x="4536" y="5651"/>
                      <a:pt x="4536" y="5939"/>
                    </a:cubicBezTo>
                    <a:lnTo>
                      <a:pt x="5364" y="5939"/>
                    </a:lnTo>
                    <a:cubicBezTo>
                      <a:pt x="5364" y="5219"/>
                      <a:pt x="5148" y="4535"/>
                      <a:pt x="4752" y="3959"/>
                    </a:cubicBezTo>
                    <a:cubicBezTo>
                      <a:pt x="4464" y="3546"/>
                      <a:pt x="4121" y="3222"/>
                      <a:pt x="3708" y="2970"/>
                    </a:cubicBezTo>
                    <a:cubicBezTo>
                      <a:pt x="4121" y="2718"/>
                      <a:pt x="4464" y="2394"/>
                      <a:pt x="4752" y="1980"/>
                    </a:cubicBezTo>
                    <a:cubicBezTo>
                      <a:pt x="5148" y="1404"/>
                      <a:pt x="5364" y="720"/>
                      <a:pt x="5364" y="0"/>
                    </a:cubicBezTo>
                    <a:lnTo>
                      <a:pt x="4536" y="0"/>
                    </a:lnTo>
                    <a:cubicBezTo>
                      <a:pt x="4536" y="288"/>
                      <a:pt x="4481" y="576"/>
                      <a:pt x="4392" y="847"/>
                    </a:cubicBezTo>
                    <a:lnTo>
                      <a:pt x="990" y="847"/>
                    </a:lnTo>
                    <a:cubicBezTo>
                      <a:pt x="900" y="576"/>
                      <a:pt x="846" y="288"/>
                      <a:pt x="84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0993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862" name="Google Shape;1862;p100"/>
          <p:cNvPicPr preferRelativeResize="0"/>
          <p:nvPr/>
        </p:nvPicPr>
        <p:blipFill rotWithShape="1">
          <a:blip r:embed="rId3">
            <a:alphaModFix/>
          </a:blip>
          <a:srcRect l="7340" r="4538" b="19768"/>
          <a:stretch/>
        </p:blipFill>
        <p:spPr>
          <a:xfrm rot="-8579670" flipH="1">
            <a:off x="-1268761" y="3714738"/>
            <a:ext cx="3510927" cy="2422250"/>
          </a:xfrm>
          <a:prstGeom prst="rect">
            <a:avLst/>
          </a:prstGeom>
          <a:noFill/>
          <a:ln>
            <a:noFill/>
          </a:ln>
        </p:spPr>
      </p:pic>
      <p:sp>
        <p:nvSpPr>
          <p:cNvPr id="1863" name="Google Shape;1863;p100">
            <a:hlinkClick r:id="" action="ppaction://hlinkshowjump?jump=nextslide"/>
          </p:cNvPr>
          <p:cNvSpPr/>
          <p:nvPr/>
        </p:nvSpPr>
        <p:spPr>
          <a:xfrm>
            <a:off x="271492" y="210017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4" name="Google Shape;1864;p100">
            <a:hlinkClick r:id="" action="ppaction://noaction"/>
          </p:cNvPr>
          <p:cNvSpPr/>
          <p:nvPr/>
        </p:nvSpPr>
        <p:spPr>
          <a:xfrm>
            <a:off x="271492" y="2350079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5" name="Google Shape;1865;p100">
            <a:hlinkClick r:id="rId4" action="ppaction://hlinksldjump"/>
          </p:cNvPr>
          <p:cNvSpPr/>
          <p:nvPr/>
        </p:nvSpPr>
        <p:spPr>
          <a:xfrm>
            <a:off x="271492" y="259998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4</a:t>
            </a:r>
            <a:endParaRPr sz="1200" b="1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866" name="Google Shape;1866;p100">
            <a:hlinkClick r:id="" action="ppaction://noaction"/>
          </p:cNvPr>
          <p:cNvSpPr/>
          <p:nvPr/>
        </p:nvSpPr>
        <p:spPr>
          <a:xfrm>
            <a:off x="312597" y="2386311"/>
            <a:ext cx="111412" cy="111267"/>
          </a:xfrm>
          <a:custGeom>
            <a:avLst/>
            <a:gdLst/>
            <a:ahLst/>
            <a:cxnLst/>
            <a:rect l="l" t="t" r="r" b="b"/>
            <a:pathLst>
              <a:path w="13840" h="13822" extrusionOk="0">
                <a:moveTo>
                  <a:pt x="6911" y="881"/>
                </a:moveTo>
                <a:lnTo>
                  <a:pt x="13030" y="3671"/>
                </a:lnTo>
                <a:lnTo>
                  <a:pt x="13030" y="4571"/>
                </a:lnTo>
                <a:lnTo>
                  <a:pt x="6911" y="1781"/>
                </a:lnTo>
                <a:lnTo>
                  <a:pt x="810" y="4571"/>
                </a:lnTo>
                <a:lnTo>
                  <a:pt x="810" y="3671"/>
                </a:lnTo>
                <a:lnTo>
                  <a:pt x="6911" y="881"/>
                </a:lnTo>
                <a:close/>
                <a:moveTo>
                  <a:pt x="6911" y="2664"/>
                </a:moveTo>
                <a:lnTo>
                  <a:pt x="13030" y="5452"/>
                </a:lnTo>
                <a:lnTo>
                  <a:pt x="13030" y="13011"/>
                </a:lnTo>
                <a:lnTo>
                  <a:pt x="810" y="13011"/>
                </a:lnTo>
                <a:lnTo>
                  <a:pt x="810" y="5452"/>
                </a:lnTo>
                <a:lnTo>
                  <a:pt x="6911" y="2664"/>
                </a:lnTo>
                <a:close/>
                <a:moveTo>
                  <a:pt x="6911" y="0"/>
                </a:moveTo>
                <a:lnTo>
                  <a:pt x="1" y="3149"/>
                </a:lnTo>
                <a:lnTo>
                  <a:pt x="1" y="13821"/>
                </a:lnTo>
                <a:lnTo>
                  <a:pt x="13839" y="13821"/>
                </a:lnTo>
                <a:lnTo>
                  <a:pt x="13839" y="3149"/>
                </a:lnTo>
                <a:lnTo>
                  <a:pt x="69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7" name="Google Shape;1867;p100">
            <a:hlinkClick r:id="" action="ppaction://noaction"/>
          </p:cNvPr>
          <p:cNvSpPr/>
          <p:nvPr/>
        </p:nvSpPr>
        <p:spPr>
          <a:xfrm>
            <a:off x="337227" y="2427297"/>
            <a:ext cx="62146" cy="54917"/>
          </a:xfrm>
          <a:custGeom>
            <a:avLst/>
            <a:gdLst/>
            <a:ahLst/>
            <a:cxnLst/>
            <a:rect l="l" t="t" r="r" b="b"/>
            <a:pathLst>
              <a:path w="7720" h="6822" extrusionOk="0">
                <a:moveTo>
                  <a:pt x="5255" y="811"/>
                </a:moveTo>
                <a:cubicBezTo>
                  <a:pt x="5651" y="811"/>
                  <a:pt x="6011" y="955"/>
                  <a:pt x="6280" y="1224"/>
                </a:cubicBezTo>
                <a:cubicBezTo>
                  <a:pt x="6839" y="1783"/>
                  <a:pt x="6839" y="2700"/>
                  <a:pt x="6280" y="3258"/>
                </a:cubicBezTo>
                <a:lnTo>
                  <a:pt x="3851" y="5670"/>
                </a:lnTo>
                <a:lnTo>
                  <a:pt x="1440" y="3258"/>
                </a:lnTo>
                <a:cubicBezTo>
                  <a:pt x="881" y="2700"/>
                  <a:pt x="881" y="1783"/>
                  <a:pt x="1440" y="1224"/>
                </a:cubicBezTo>
                <a:cubicBezTo>
                  <a:pt x="1709" y="955"/>
                  <a:pt x="2069" y="811"/>
                  <a:pt x="2465" y="811"/>
                </a:cubicBezTo>
                <a:cubicBezTo>
                  <a:pt x="2844" y="811"/>
                  <a:pt x="3204" y="955"/>
                  <a:pt x="3473" y="1224"/>
                </a:cubicBezTo>
                <a:lnTo>
                  <a:pt x="3851" y="1620"/>
                </a:lnTo>
                <a:lnTo>
                  <a:pt x="4247" y="1224"/>
                </a:lnTo>
                <a:cubicBezTo>
                  <a:pt x="4517" y="955"/>
                  <a:pt x="4876" y="811"/>
                  <a:pt x="5255" y="811"/>
                </a:cubicBezTo>
                <a:close/>
                <a:moveTo>
                  <a:pt x="2465" y="0"/>
                </a:moveTo>
                <a:cubicBezTo>
                  <a:pt x="1853" y="0"/>
                  <a:pt x="1296" y="235"/>
                  <a:pt x="864" y="667"/>
                </a:cubicBezTo>
                <a:cubicBezTo>
                  <a:pt x="0" y="1531"/>
                  <a:pt x="0" y="2952"/>
                  <a:pt x="864" y="3834"/>
                </a:cubicBezTo>
                <a:lnTo>
                  <a:pt x="3851" y="6822"/>
                </a:lnTo>
                <a:lnTo>
                  <a:pt x="6856" y="3834"/>
                </a:lnTo>
                <a:cubicBezTo>
                  <a:pt x="7720" y="2952"/>
                  <a:pt x="7720" y="1531"/>
                  <a:pt x="6856" y="667"/>
                </a:cubicBezTo>
                <a:cubicBezTo>
                  <a:pt x="6424" y="235"/>
                  <a:pt x="5867" y="0"/>
                  <a:pt x="5255" y="0"/>
                </a:cubicBezTo>
                <a:cubicBezTo>
                  <a:pt x="4751" y="0"/>
                  <a:pt x="4265" y="180"/>
                  <a:pt x="3851" y="487"/>
                </a:cubicBezTo>
                <a:cubicBezTo>
                  <a:pt x="3456" y="180"/>
                  <a:pt x="2969" y="0"/>
                  <a:pt x="24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68" name="Google Shape;1868;p100">
            <a:hlinkClick r:id="" action="ppaction://hlinkshowjump?jump=nextslide"/>
          </p:cNvPr>
          <p:cNvCxnSpPr/>
          <p:nvPr/>
        </p:nvCxnSpPr>
        <p:spPr>
          <a:xfrm>
            <a:off x="317292" y="2196900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869" name="Google Shape;1869;p100">
            <a:hlinkClick r:id="" action="ppaction://hlinkshowjump?jump=previousslide"/>
          </p:cNvPr>
          <p:cNvSpPr/>
          <p:nvPr/>
        </p:nvSpPr>
        <p:spPr>
          <a:xfrm>
            <a:off x="271492" y="2849890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70" name="Google Shape;1870;p100">
            <a:hlinkClick r:id="" action="ppaction://hlinkshowjump?jump=previousslide"/>
          </p:cNvPr>
          <p:cNvCxnSpPr/>
          <p:nvPr/>
        </p:nvCxnSpPr>
        <p:spPr>
          <a:xfrm>
            <a:off x="317292" y="2946613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1879" name="Gruppo 1878">
            <a:extLst>
              <a:ext uri="{FF2B5EF4-FFF2-40B4-BE49-F238E27FC236}">
                <a16:creationId xmlns:a16="http://schemas.microsoft.com/office/drawing/2014/main" id="{2F2F57CA-AC8A-0D68-BC50-235194FBEB81}"/>
              </a:ext>
            </a:extLst>
          </p:cNvPr>
          <p:cNvGrpSpPr/>
          <p:nvPr/>
        </p:nvGrpSpPr>
        <p:grpSpPr>
          <a:xfrm>
            <a:off x="7088922" y="2580055"/>
            <a:ext cx="898500" cy="1298662"/>
            <a:chOff x="7088922" y="2580055"/>
            <a:chExt cx="898500" cy="1298662"/>
          </a:xfrm>
        </p:grpSpPr>
        <p:grpSp>
          <p:nvGrpSpPr>
            <p:cNvPr id="1853" name="Google Shape;1853;p100"/>
            <p:cNvGrpSpPr/>
            <p:nvPr/>
          </p:nvGrpSpPr>
          <p:grpSpPr>
            <a:xfrm>
              <a:off x="7088922" y="2580055"/>
              <a:ext cx="898500" cy="1298662"/>
              <a:chOff x="7038331" y="2649434"/>
              <a:chExt cx="898500" cy="1298661"/>
            </a:xfrm>
          </p:grpSpPr>
          <p:sp>
            <p:nvSpPr>
              <p:cNvPr id="1854" name="Google Shape;1854;p100"/>
              <p:cNvSpPr/>
              <p:nvPr/>
            </p:nvSpPr>
            <p:spPr>
              <a:xfrm rot="10800000" flipH="1">
                <a:off x="7038331" y="3049595"/>
                <a:ext cx="898500" cy="898500"/>
              </a:xfrm>
              <a:prstGeom prst="arc">
                <a:avLst>
                  <a:gd name="adj1" fmla="val 91228"/>
                  <a:gd name="adj2" fmla="val 10847469"/>
                </a:avLst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855" name="Google Shape;1855;p100"/>
              <p:cNvCxnSpPr>
                <a:cxnSpLocks/>
                <a:endCxn id="1854" idx="1"/>
              </p:cNvCxnSpPr>
              <p:nvPr/>
            </p:nvCxnSpPr>
            <p:spPr>
              <a:xfrm rot="16200000" flipH="1">
                <a:off x="7061594" y="3072857"/>
                <a:ext cx="849410" cy="2563"/>
              </a:xfrm>
              <a:prstGeom prst="bentConnector3">
                <a:avLst>
                  <a:gd name="adj1" fmla="val 50000"/>
                </a:avLst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856" name="Google Shape;1856;p100"/>
              <p:cNvSpPr/>
              <p:nvPr/>
            </p:nvSpPr>
            <p:spPr>
              <a:xfrm>
                <a:off x="7156409" y="3172163"/>
                <a:ext cx="657218" cy="657092"/>
              </a:xfrm>
              <a:custGeom>
                <a:avLst/>
                <a:gdLst/>
                <a:ahLst/>
                <a:cxnLst/>
                <a:rect l="l" t="t" r="r" b="b"/>
                <a:pathLst>
                  <a:path w="55078" h="55079" extrusionOk="0">
                    <a:moveTo>
                      <a:pt x="27687" y="1"/>
                    </a:moveTo>
                    <a:cubicBezTo>
                      <a:pt x="12280" y="1"/>
                      <a:pt x="0" y="12281"/>
                      <a:pt x="0" y="27391"/>
                    </a:cubicBezTo>
                    <a:cubicBezTo>
                      <a:pt x="0" y="42524"/>
                      <a:pt x="12280" y="55078"/>
                      <a:pt x="27687" y="55078"/>
                    </a:cubicBezTo>
                    <a:cubicBezTo>
                      <a:pt x="42798" y="55078"/>
                      <a:pt x="55078" y="42524"/>
                      <a:pt x="55078" y="27391"/>
                    </a:cubicBezTo>
                    <a:cubicBezTo>
                      <a:pt x="55078" y="12281"/>
                      <a:pt x="42798" y="1"/>
                      <a:pt x="276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5" name="Google Shape;2791;p120">
              <a:extLst>
                <a:ext uri="{FF2B5EF4-FFF2-40B4-BE49-F238E27FC236}">
                  <a16:creationId xmlns:a16="http://schemas.microsoft.com/office/drawing/2014/main" id="{F4CA9BE0-186C-DC0A-533D-910E1CD482F0}"/>
                </a:ext>
              </a:extLst>
            </p:cNvPr>
            <p:cNvGrpSpPr/>
            <p:nvPr/>
          </p:nvGrpSpPr>
          <p:grpSpPr>
            <a:xfrm>
              <a:off x="7352347" y="3262007"/>
              <a:ext cx="359719" cy="359233"/>
              <a:chOff x="5629964" y="2173874"/>
              <a:chExt cx="359719" cy="359233"/>
            </a:xfrm>
          </p:grpSpPr>
          <p:sp>
            <p:nvSpPr>
              <p:cNvPr id="1876" name="Google Shape;2792;p120">
                <a:extLst>
                  <a:ext uri="{FF2B5EF4-FFF2-40B4-BE49-F238E27FC236}">
                    <a16:creationId xmlns:a16="http://schemas.microsoft.com/office/drawing/2014/main" id="{AE463C2D-BE88-BD24-C8BA-FBD2D71C0B5D}"/>
                  </a:ext>
                </a:extLst>
              </p:cNvPr>
              <p:cNvSpPr/>
              <p:nvPr/>
            </p:nvSpPr>
            <p:spPr>
              <a:xfrm>
                <a:off x="5629964" y="2173874"/>
                <a:ext cx="359719" cy="359233"/>
              </a:xfrm>
              <a:custGeom>
                <a:avLst/>
                <a:gdLst/>
                <a:ahLst/>
                <a:cxnLst/>
                <a:rect l="l" t="t" r="r" b="b"/>
                <a:pathLst>
                  <a:path w="13318" h="13300" extrusionOk="0">
                    <a:moveTo>
                      <a:pt x="2897" y="774"/>
                    </a:moveTo>
                    <a:cubicBezTo>
                      <a:pt x="4049" y="774"/>
                      <a:pt x="5003" y="1710"/>
                      <a:pt x="5003" y="2880"/>
                    </a:cubicBezTo>
                    <a:cubicBezTo>
                      <a:pt x="5003" y="3096"/>
                      <a:pt x="4968" y="3293"/>
                      <a:pt x="4896" y="3492"/>
                    </a:cubicBezTo>
                    <a:lnTo>
                      <a:pt x="4068" y="3492"/>
                    </a:lnTo>
                    <a:lnTo>
                      <a:pt x="3437" y="2880"/>
                    </a:lnTo>
                    <a:lnTo>
                      <a:pt x="3996" y="2321"/>
                    </a:lnTo>
                    <a:lnTo>
                      <a:pt x="3437" y="1782"/>
                    </a:lnTo>
                    <a:lnTo>
                      <a:pt x="1781" y="3437"/>
                    </a:lnTo>
                    <a:lnTo>
                      <a:pt x="2340" y="3977"/>
                    </a:lnTo>
                    <a:lnTo>
                      <a:pt x="2897" y="3437"/>
                    </a:lnTo>
                    <a:lnTo>
                      <a:pt x="3509" y="4049"/>
                    </a:lnTo>
                    <a:lnTo>
                      <a:pt x="3509" y="4896"/>
                    </a:lnTo>
                    <a:cubicBezTo>
                      <a:pt x="3312" y="4949"/>
                      <a:pt x="3096" y="4985"/>
                      <a:pt x="2897" y="4985"/>
                    </a:cubicBezTo>
                    <a:cubicBezTo>
                      <a:pt x="1728" y="4985"/>
                      <a:pt x="774" y="4049"/>
                      <a:pt x="774" y="2880"/>
                    </a:cubicBezTo>
                    <a:cubicBezTo>
                      <a:pt x="774" y="1710"/>
                      <a:pt x="1728" y="774"/>
                      <a:pt x="2897" y="774"/>
                    </a:cubicBezTo>
                    <a:close/>
                    <a:moveTo>
                      <a:pt x="10420" y="774"/>
                    </a:moveTo>
                    <a:cubicBezTo>
                      <a:pt x="11590" y="774"/>
                      <a:pt x="12526" y="1710"/>
                      <a:pt x="12526" y="2880"/>
                    </a:cubicBezTo>
                    <a:cubicBezTo>
                      <a:pt x="12526" y="4049"/>
                      <a:pt x="11590" y="4985"/>
                      <a:pt x="10420" y="4985"/>
                    </a:cubicBezTo>
                    <a:cubicBezTo>
                      <a:pt x="10204" y="4985"/>
                      <a:pt x="10007" y="4949"/>
                      <a:pt x="9808" y="4896"/>
                    </a:cubicBezTo>
                    <a:lnTo>
                      <a:pt x="9808" y="4049"/>
                    </a:lnTo>
                    <a:lnTo>
                      <a:pt x="10420" y="3437"/>
                    </a:lnTo>
                    <a:lnTo>
                      <a:pt x="10978" y="3977"/>
                    </a:lnTo>
                    <a:lnTo>
                      <a:pt x="11535" y="3437"/>
                    </a:lnTo>
                    <a:lnTo>
                      <a:pt x="9880" y="1782"/>
                    </a:lnTo>
                    <a:lnTo>
                      <a:pt x="9323" y="2321"/>
                    </a:lnTo>
                    <a:lnTo>
                      <a:pt x="9880" y="2880"/>
                    </a:lnTo>
                    <a:lnTo>
                      <a:pt x="9251" y="3492"/>
                    </a:lnTo>
                    <a:lnTo>
                      <a:pt x="8404" y="3492"/>
                    </a:lnTo>
                    <a:cubicBezTo>
                      <a:pt x="8351" y="3293"/>
                      <a:pt x="8315" y="3096"/>
                      <a:pt x="8315" y="2880"/>
                    </a:cubicBezTo>
                    <a:cubicBezTo>
                      <a:pt x="8315" y="1710"/>
                      <a:pt x="9268" y="774"/>
                      <a:pt x="10420" y="774"/>
                    </a:cubicBezTo>
                    <a:close/>
                    <a:moveTo>
                      <a:pt x="9016" y="4284"/>
                    </a:moveTo>
                    <a:lnTo>
                      <a:pt x="9016" y="9016"/>
                    </a:lnTo>
                    <a:lnTo>
                      <a:pt x="4284" y="9016"/>
                    </a:lnTo>
                    <a:lnTo>
                      <a:pt x="4284" y="4284"/>
                    </a:lnTo>
                    <a:close/>
                    <a:moveTo>
                      <a:pt x="2897" y="8315"/>
                    </a:moveTo>
                    <a:cubicBezTo>
                      <a:pt x="3096" y="8315"/>
                      <a:pt x="3312" y="8332"/>
                      <a:pt x="3509" y="8404"/>
                    </a:cubicBezTo>
                    <a:lnTo>
                      <a:pt x="3509" y="9251"/>
                    </a:lnTo>
                    <a:lnTo>
                      <a:pt x="2897" y="9863"/>
                    </a:lnTo>
                    <a:lnTo>
                      <a:pt x="2340" y="9304"/>
                    </a:lnTo>
                    <a:lnTo>
                      <a:pt x="1781" y="9863"/>
                    </a:lnTo>
                    <a:lnTo>
                      <a:pt x="3437" y="11518"/>
                    </a:lnTo>
                    <a:lnTo>
                      <a:pt x="3996" y="10960"/>
                    </a:lnTo>
                    <a:lnTo>
                      <a:pt x="3437" y="10420"/>
                    </a:lnTo>
                    <a:lnTo>
                      <a:pt x="4068" y="9791"/>
                    </a:lnTo>
                    <a:lnTo>
                      <a:pt x="4896" y="9791"/>
                    </a:lnTo>
                    <a:cubicBezTo>
                      <a:pt x="4968" y="9988"/>
                      <a:pt x="5003" y="10204"/>
                      <a:pt x="5003" y="10420"/>
                    </a:cubicBezTo>
                    <a:cubicBezTo>
                      <a:pt x="5003" y="11572"/>
                      <a:pt x="4049" y="12526"/>
                      <a:pt x="2897" y="12526"/>
                    </a:cubicBezTo>
                    <a:cubicBezTo>
                      <a:pt x="1728" y="12526"/>
                      <a:pt x="774" y="11572"/>
                      <a:pt x="774" y="10420"/>
                    </a:cubicBezTo>
                    <a:cubicBezTo>
                      <a:pt x="774" y="9844"/>
                      <a:pt x="1008" y="9323"/>
                      <a:pt x="1404" y="8927"/>
                    </a:cubicBezTo>
                    <a:cubicBezTo>
                      <a:pt x="1800" y="8531"/>
                      <a:pt x="2321" y="8315"/>
                      <a:pt x="2897" y="8315"/>
                    </a:cubicBezTo>
                    <a:close/>
                    <a:moveTo>
                      <a:pt x="10420" y="8315"/>
                    </a:moveTo>
                    <a:cubicBezTo>
                      <a:pt x="11590" y="8315"/>
                      <a:pt x="12526" y="9251"/>
                      <a:pt x="12526" y="10420"/>
                    </a:cubicBezTo>
                    <a:cubicBezTo>
                      <a:pt x="12526" y="11572"/>
                      <a:pt x="11590" y="12526"/>
                      <a:pt x="10420" y="12526"/>
                    </a:cubicBezTo>
                    <a:cubicBezTo>
                      <a:pt x="9268" y="12526"/>
                      <a:pt x="8315" y="11572"/>
                      <a:pt x="8315" y="10420"/>
                    </a:cubicBezTo>
                    <a:cubicBezTo>
                      <a:pt x="8315" y="10204"/>
                      <a:pt x="8351" y="9988"/>
                      <a:pt x="8404" y="9791"/>
                    </a:cubicBezTo>
                    <a:lnTo>
                      <a:pt x="9251" y="9791"/>
                    </a:lnTo>
                    <a:lnTo>
                      <a:pt x="9880" y="10420"/>
                    </a:lnTo>
                    <a:lnTo>
                      <a:pt x="9323" y="10960"/>
                    </a:lnTo>
                    <a:lnTo>
                      <a:pt x="9880" y="11518"/>
                    </a:lnTo>
                    <a:lnTo>
                      <a:pt x="11535" y="9863"/>
                    </a:lnTo>
                    <a:lnTo>
                      <a:pt x="10978" y="9304"/>
                    </a:lnTo>
                    <a:lnTo>
                      <a:pt x="10420" y="9863"/>
                    </a:lnTo>
                    <a:lnTo>
                      <a:pt x="9808" y="9251"/>
                    </a:lnTo>
                    <a:lnTo>
                      <a:pt x="9808" y="8404"/>
                    </a:lnTo>
                    <a:cubicBezTo>
                      <a:pt x="10007" y="8332"/>
                      <a:pt x="10204" y="8315"/>
                      <a:pt x="10420" y="8315"/>
                    </a:cubicBezTo>
                    <a:close/>
                    <a:moveTo>
                      <a:pt x="2897" y="1"/>
                    </a:moveTo>
                    <a:cubicBezTo>
                      <a:pt x="1296" y="1"/>
                      <a:pt x="0" y="1296"/>
                      <a:pt x="0" y="2880"/>
                    </a:cubicBezTo>
                    <a:cubicBezTo>
                      <a:pt x="0" y="4464"/>
                      <a:pt x="1296" y="5760"/>
                      <a:pt x="2897" y="5760"/>
                    </a:cubicBezTo>
                    <a:cubicBezTo>
                      <a:pt x="3096" y="5760"/>
                      <a:pt x="3312" y="5741"/>
                      <a:pt x="3509" y="5705"/>
                    </a:cubicBezTo>
                    <a:lnTo>
                      <a:pt x="3509" y="7595"/>
                    </a:lnTo>
                    <a:cubicBezTo>
                      <a:pt x="3312" y="7559"/>
                      <a:pt x="3096" y="7523"/>
                      <a:pt x="2897" y="7523"/>
                    </a:cubicBezTo>
                    <a:cubicBezTo>
                      <a:pt x="2124" y="7523"/>
                      <a:pt x="1385" y="7828"/>
                      <a:pt x="846" y="8368"/>
                    </a:cubicBezTo>
                    <a:cubicBezTo>
                      <a:pt x="306" y="8927"/>
                      <a:pt x="0" y="9647"/>
                      <a:pt x="0" y="10420"/>
                    </a:cubicBezTo>
                    <a:cubicBezTo>
                      <a:pt x="0" y="12004"/>
                      <a:pt x="1296" y="13299"/>
                      <a:pt x="2897" y="13299"/>
                    </a:cubicBezTo>
                    <a:cubicBezTo>
                      <a:pt x="4481" y="13299"/>
                      <a:pt x="5777" y="12004"/>
                      <a:pt x="5777" y="10420"/>
                    </a:cubicBezTo>
                    <a:cubicBezTo>
                      <a:pt x="5777" y="10204"/>
                      <a:pt x="5759" y="9988"/>
                      <a:pt x="5705" y="9791"/>
                    </a:cubicBezTo>
                    <a:lnTo>
                      <a:pt x="7595" y="9791"/>
                    </a:lnTo>
                    <a:cubicBezTo>
                      <a:pt x="7559" y="9988"/>
                      <a:pt x="7540" y="10204"/>
                      <a:pt x="7540" y="10420"/>
                    </a:cubicBezTo>
                    <a:cubicBezTo>
                      <a:pt x="7540" y="12004"/>
                      <a:pt x="8836" y="13299"/>
                      <a:pt x="10420" y="13299"/>
                    </a:cubicBezTo>
                    <a:cubicBezTo>
                      <a:pt x="12022" y="13299"/>
                      <a:pt x="13318" y="12004"/>
                      <a:pt x="13318" y="10420"/>
                    </a:cubicBezTo>
                    <a:cubicBezTo>
                      <a:pt x="13318" y="8819"/>
                      <a:pt x="12022" y="7523"/>
                      <a:pt x="10420" y="7523"/>
                    </a:cubicBezTo>
                    <a:cubicBezTo>
                      <a:pt x="10222" y="7523"/>
                      <a:pt x="10007" y="7559"/>
                      <a:pt x="9808" y="7595"/>
                    </a:cubicBezTo>
                    <a:lnTo>
                      <a:pt x="9808" y="5705"/>
                    </a:lnTo>
                    <a:cubicBezTo>
                      <a:pt x="10007" y="5741"/>
                      <a:pt x="10222" y="5760"/>
                      <a:pt x="10420" y="5760"/>
                    </a:cubicBezTo>
                    <a:cubicBezTo>
                      <a:pt x="12022" y="5760"/>
                      <a:pt x="13318" y="4464"/>
                      <a:pt x="13318" y="2880"/>
                    </a:cubicBezTo>
                    <a:cubicBezTo>
                      <a:pt x="13318" y="1296"/>
                      <a:pt x="12022" y="1"/>
                      <a:pt x="10420" y="1"/>
                    </a:cubicBezTo>
                    <a:cubicBezTo>
                      <a:pt x="8836" y="1"/>
                      <a:pt x="7540" y="1296"/>
                      <a:pt x="7540" y="2880"/>
                    </a:cubicBezTo>
                    <a:cubicBezTo>
                      <a:pt x="7540" y="3096"/>
                      <a:pt x="7559" y="3293"/>
                      <a:pt x="7595" y="3492"/>
                    </a:cubicBezTo>
                    <a:lnTo>
                      <a:pt x="5705" y="3492"/>
                    </a:lnTo>
                    <a:cubicBezTo>
                      <a:pt x="5759" y="3293"/>
                      <a:pt x="5777" y="3096"/>
                      <a:pt x="5777" y="2880"/>
                    </a:cubicBezTo>
                    <a:cubicBezTo>
                      <a:pt x="5777" y="1296"/>
                      <a:pt x="4481" y="1"/>
                      <a:pt x="289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0993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2793;p120">
                <a:extLst>
                  <a:ext uri="{FF2B5EF4-FFF2-40B4-BE49-F238E27FC236}">
                    <a16:creationId xmlns:a16="http://schemas.microsoft.com/office/drawing/2014/main" id="{AE68F355-E8FD-410C-8E92-75E76ACDF6BF}"/>
                  </a:ext>
                </a:extLst>
              </p:cNvPr>
              <p:cNvSpPr/>
              <p:nvPr/>
            </p:nvSpPr>
            <p:spPr>
              <a:xfrm>
                <a:off x="5767040" y="2310437"/>
                <a:ext cx="85568" cy="86108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3188" extrusionOk="0">
                    <a:moveTo>
                      <a:pt x="1584" y="776"/>
                    </a:moveTo>
                    <a:cubicBezTo>
                      <a:pt x="2033" y="776"/>
                      <a:pt x="2393" y="1153"/>
                      <a:pt x="2393" y="1585"/>
                    </a:cubicBezTo>
                    <a:cubicBezTo>
                      <a:pt x="2393" y="2035"/>
                      <a:pt x="2033" y="2395"/>
                      <a:pt x="1584" y="2395"/>
                    </a:cubicBezTo>
                    <a:cubicBezTo>
                      <a:pt x="1134" y="2395"/>
                      <a:pt x="774" y="2035"/>
                      <a:pt x="774" y="1585"/>
                    </a:cubicBezTo>
                    <a:cubicBezTo>
                      <a:pt x="774" y="1153"/>
                      <a:pt x="1134" y="776"/>
                      <a:pt x="1584" y="776"/>
                    </a:cubicBezTo>
                    <a:close/>
                    <a:moveTo>
                      <a:pt x="1584" y="1"/>
                    </a:moveTo>
                    <a:cubicBezTo>
                      <a:pt x="702" y="1"/>
                      <a:pt x="0" y="721"/>
                      <a:pt x="0" y="1585"/>
                    </a:cubicBezTo>
                    <a:cubicBezTo>
                      <a:pt x="0" y="2467"/>
                      <a:pt x="702" y="3187"/>
                      <a:pt x="1584" y="3187"/>
                    </a:cubicBezTo>
                    <a:cubicBezTo>
                      <a:pt x="2465" y="3187"/>
                      <a:pt x="3168" y="2467"/>
                      <a:pt x="3168" y="1585"/>
                    </a:cubicBezTo>
                    <a:cubicBezTo>
                      <a:pt x="3168" y="721"/>
                      <a:pt x="2465" y="1"/>
                      <a:pt x="1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0993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8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8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8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18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18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18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18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8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8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8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8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9" name="Google Shape;1329;p88"/>
          <p:cNvPicPr preferRelativeResize="0"/>
          <p:nvPr/>
        </p:nvPicPr>
        <p:blipFill rotWithShape="1">
          <a:blip r:embed="rId3">
            <a:alphaModFix/>
          </a:blip>
          <a:srcRect l="41725" r="12342"/>
          <a:stretch/>
        </p:blipFill>
        <p:spPr>
          <a:xfrm>
            <a:off x="-48250" y="-53100"/>
            <a:ext cx="4286650" cy="5249699"/>
          </a:xfrm>
          <a:prstGeom prst="rect">
            <a:avLst/>
          </a:prstGeom>
          <a:noFill/>
          <a:ln>
            <a:noFill/>
          </a:ln>
        </p:spPr>
      </p:pic>
      <p:sp>
        <p:nvSpPr>
          <p:cNvPr id="1330" name="Google Shape;1330;p88"/>
          <p:cNvSpPr txBox="1">
            <a:spLocks noGrp="1"/>
          </p:cNvSpPr>
          <p:nvPr>
            <p:ph type="title"/>
          </p:nvPr>
        </p:nvSpPr>
        <p:spPr>
          <a:xfrm>
            <a:off x="4500961" y="1168450"/>
            <a:ext cx="3903489" cy="140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ANALYTICS</a:t>
            </a:r>
            <a:endParaRPr dirty="0"/>
          </a:p>
        </p:txBody>
      </p:sp>
      <p:sp>
        <p:nvSpPr>
          <p:cNvPr id="1332" name="Google Shape;1332;p88"/>
          <p:cNvSpPr txBox="1">
            <a:spLocks noGrp="1"/>
          </p:cNvSpPr>
          <p:nvPr>
            <p:ph type="title" idx="2"/>
          </p:nvPr>
        </p:nvSpPr>
        <p:spPr>
          <a:xfrm>
            <a:off x="6804550" y="3532125"/>
            <a:ext cx="1599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O2</a:t>
            </a:r>
            <a:endParaRPr/>
          </a:p>
        </p:txBody>
      </p:sp>
      <p:grpSp>
        <p:nvGrpSpPr>
          <p:cNvPr id="1333" name="Google Shape;1333;p88"/>
          <p:cNvGrpSpPr/>
          <p:nvPr/>
        </p:nvGrpSpPr>
        <p:grpSpPr>
          <a:xfrm>
            <a:off x="8605274" y="3747208"/>
            <a:ext cx="43276" cy="411646"/>
            <a:chOff x="1256711" y="1178908"/>
            <a:chExt cx="43276" cy="411646"/>
          </a:xfrm>
        </p:grpSpPr>
        <p:grpSp>
          <p:nvGrpSpPr>
            <p:cNvPr id="1334" name="Google Shape;1334;p88"/>
            <p:cNvGrpSpPr/>
            <p:nvPr/>
          </p:nvGrpSpPr>
          <p:grpSpPr>
            <a:xfrm>
              <a:off x="1256711" y="1178908"/>
              <a:ext cx="43276" cy="184846"/>
              <a:chOff x="1256700" y="1103575"/>
              <a:chExt cx="60900" cy="260200"/>
            </a:xfrm>
          </p:grpSpPr>
          <p:sp>
            <p:nvSpPr>
              <p:cNvPr id="1335" name="Google Shape;1335;p88"/>
              <p:cNvSpPr/>
              <p:nvPr/>
            </p:nvSpPr>
            <p:spPr>
              <a:xfrm>
                <a:off x="1256700" y="110357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88"/>
              <p:cNvSpPr/>
              <p:nvPr/>
            </p:nvSpPr>
            <p:spPr>
              <a:xfrm>
                <a:off x="1256700" y="120322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88"/>
              <p:cNvSpPr/>
              <p:nvPr/>
            </p:nvSpPr>
            <p:spPr>
              <a:xfrm>
                <a:off x="1256700" y="130287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8" name="Google Shape;1338;p88"/>
            <p:cNvGrpSpPr/>
            <p:nvPr/>
          </p:nvGrpSpPr>
          <p:grpSpPr>
            <a:xfrm>
              <a:off x="1256711" y="1405708"/>
              <a:ext cx="43276" cy="184846"/>
              <a:chOff x="1256700" y="1103575"/>
              <a:chExt cx="60900" cy="260200"/>
            </a:xfrm>
          </p:grpSpPr>
          <p:sp>
            <p:nvSpPr>
              <p:cNvPr id="1339" name="Google Shape;1339;p88"/>
              <p:cNvSpPr/>
              <p:nvPr/>
            </p:nvSpPr>
            <p:spPr>
              <a:xfrm>
                <a:off x="1256700" y="110357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88"/>
              <p:cNvSpPr/>
              <p:nvPr/>
            </p:nvSpPr>
            <p:spPr>
              <a:xfrm>
                <a:off x="1256700" y="120322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88"/>
              <p:cNvSpPr/>
              <p:nvPr/>
            </p:nvSpPr>
            <p:spPr>
              <a:xfrm>
                <a:off x="1256700" y="1302875"/>
                <a:ext cx="60900" cy="60900"/>
              </a:xfrm>
              <a:prstGeom prst="ellipse">
                <a:avLst/>
              </a:prstGeom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42" name="Google Shape;1342;p88">
            <a:hlinkClick r:id="" action="ppaction://hlinkshowjump?jump=nextslide"/>
          </p:cNvPr>
          <p:cNvSpPr/>
          <p:nvPr/>
        </p:nvSpPr>
        <p:spPr>
          <a:xfrm>
            <a:off x="271492" y="222512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3" name="Google Shape;1343;p88">
            <a:hlinkClick r:id="" action="ppaction://noaction"/>
          </p:cNvPr>
          <p:cNvSpPr/>
          <p:nvPr/>
        </p:nvSpPr>
        <p:spPr>
          <a:xfrm>
            <a:off x="271492" y="2475029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4" name="Google Shape;1344;p88">
            <a:hlinkClick r:id="" action="ppaction://hlinkshowjump?jump=previousslide"/>
          </p:cNvPr>
          <p:cNvSpPr/>
          <p:nvPr/>
        </p:nvSpPr>
        <p:spPr>
          <a:xfrm>
            <a:off x="271492" y="272493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345" name="Google Shape;1345;p88">
            <a:hlinkClick r:id="" action="ppaction://noaction"/>
          </p:cNvPr>
          <p:cNvSpPr/>
          <p:nvPr/>
        </p:nvSpPr>
        <p:spPr>
          <a:xfrm>
            <a:off x="312597" y="2511261"/>
            <a:ext cx="111412" cy="111267"/>
          </a:xfrm>
          <a:custGeom>
            <a:avLst/>
            <a:gdLst/>
            <a:ahLst/>
            <a:cxnLst/>
            <a:rect l="l" t="t" r="r" b="b"/>
            <a:pathLst>
              <a:path w="13840" h="13822" extrusionOk="0">
                <a:moveTo>
                  <a:pt x="6911" y="881"/>
                </a:moveTo>
                <a:lnTo>
                  <a:pt x="13030" y="3671"/>
                </a:lnTo>
                <a:lnTo>
                  <a:pt x="13030" y="4571"/>
                </a:lnTo>
                <a:lnTo>
                  <a:pt x="6911" y="1781"/>
                </a:lnTo>
                <a:lnTo>
                  <a:pt x="810" y="4571"/>
                </a:lnTo>
                <a:lnTo>
                  <a:pt x="810" y="3671"/>
                </a:lnTo>
                <a:lnTo>
                  <a:pt x="6911" y="881"/>
                </a:lnTo>
                <a:close/>
                <a:moveTo>
                  <a:pt x="6911" y="2664"/>
                </a:moveTo>
                <a:lnTo>
                  <a:pt x="13030" y="5452"/>
                </a:lnTo>
                <a:lnTo>
                  <a:pt x="13030" y="13011"/>
                </a:lnTo>
                <a:lnTo>
                  <a:pt x="810" y="13011"/>
                </a:lnTo>
                <a:lnTo>
                  <a:pt x="810" y="5452"/>
                </a:lnTo>
                <a:lnTo>
                  <a:pt x="6911" y="2664"/>
                </a:lnTo>
                <a:close/>
                <a:moveTo>
                  <a:pt x="6911" y="0"/>
                </a:moveTo>
                <a:lnTo>
                  <a:pt x="1" y="3149"/>
                </a:lnTo>
                <a:lnTo>
                  <a:pt x="1" y="13821"/>
                </a:lnTo>
                <a:lnTo>
                  <a:pt x="13839" y="13821"/>
                </a:lnTo>
                <a:lnTo>
                  <a:pt x="13839" y="3149"/>
                </a:lnTo>
                <a:lnTo>
                  <a:pt x="69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6" name="Google Shape;1346;p88">
            <a:hlinkClick r:id="" action="ppaction://noaction"/>
          </p:cNvPr>
          <p:cNvSpPr/>
          <p:nvPr/>
        </p:nvSpPr>
        <p:spPr>
          <a:xfrm>
            <a:off x="337227" y="2552247"/>
            <a:ext cx="62146" cy="54917"/>
          </a:xfrm>
          <a:custGeom>
            <a:avLst/>
            <a:gdLst/>
            <a:ahLst/>
            <a:cxnLst/>
            <a:rect l="l" t="t" r="r" b="b"/>
            <a:pathLst>
              <a:path w="7720" h="6822" extrusionOk="0">
                <a:moveTo>
                  <a:pt x="5255" y="811"/>
                </a:moveTo>
                <a:cubicBezTo>
                  <a:pt x="5651" y="811"/>
                  <a:pt x="6011" y="955"/>
                  <a:pt x="6280" y="1224"/>
                </a:cubicBezTo>
                <a:cubicBezTo>
                  <a:pt x="6839" y="1783"/>
                  <a:pt x="6839" y="2700"/>
                  <a:pt x="6280" y="3258"/>
                </a:cubicBezTo>
                <a:lnTo>
                  <a:pt x="3851" y="5670"/>
                </a:lnTo>
                <a:lnTo>
                  <a:pt x="1440" y="3258"/>
                </a:lnTo>
                <a:cubicBezTo>
                  <a:pt x="881" y="2700"/>
                  <a:pt x="881" y="1783"/>
                  <a:pt x="1440" y="1224"/>
                </a:cubicBezTo>
                <a:cubicBezTo>
                  <a:pt x="1709" y="955"/>
                  <a:pt x="2069" y="811"/>
                  <a:pt x="2465" y="811"/>
                </a:cubicBezTo>
                <a:cubicBezTo>
                  <a:pt x="2844" y="811"/>
                  <a:pt x="3204" y="955"/>
                  <a:pt x="3473" y="1224"/>
                </a:cubicBezTo>
                <a:lnTo>
                  <a:pt x="3851" y="1620"/>
                </a:lnTo>
                <a:lnTo>
                  <a:pt x="4247" y="1224"/>
                </a:lnTo>
                <a:cubicBezTo>
                  <a:pt x="4517" y="955"/>
                  <a:pt x="4876" y="811"/>
                  <a:pt x="5255" y="811"/>
                </a:cubicBezTo>
                <a:close/>
                <a:moveTo>
                  <a:pt x="2465" y="0"/>
                </a:moveTo>
                <a:cubicBezTo>
                  <a:pt x="1853" y="0"/>
                  <a:pt x="1296" y="235"/>
                  <a:pt x="864" y="667"/>
                </a:cubicBezTo>
                <a:cubicBezTo>
                  <a:pt x="0" y="1531"/>
                  <a:pt x="0" y="2952"/>
                  <a:pt x="864" y="3834"/>
                </a:cubicBezTo>
                <a:lnTo>
                  <a:pt x="3851" y="6822"/>
                </a:lnTo>
                <a:lnTo>
                  <a:pt x="6856" y="3834"/>
                </a:lnTo>
                <a:cubicBezTo>
                  <a:pt x="7720" y="2952"/>
                  <a:pt x="7720" y="1531"/>
                  <a:pt x="6856" y="667"/>
                </a:cubicBezTo>
                <a:cubicBezTo>
                  <a:pt x="6424" y="235"/>
                  <a:pt x="5867" y="0"/>
                  <a:pt x="5255" y="0"/>
                </a:cubicBezTo>
                <a:cubicBezTo>
                  <a:pt x="4751" y="0"/>
                  <a:pt x="4265" y="180"/>
                  <a:pt x="3851" y="487"/>
                </a:cubicBezTo>
                <a:cubicBezTo>
                  <a:pt x="3456" y="180"/>
                  <a:pt x="2969" y="0"/>
                  <a:pt x="24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47" name="Google Shape;1347;p88">
            <a:hlinkClick r:id="" action="ppaction://hlinkshowjump?jump=nextslide"/>
          </p:cNvPr>
          <p:cNvCxnSpPr/>
          <p:nvPr/>
        </p:nvCxnSpPr>
        <p:spPr>
          <a:xfrm>
            <a:off x="317292" y="2321850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348" name="Google Shape;1348;p88">
            <a:hlinkClick r:id="" action="ppaction://hlinkshowjump?jump=previousslide"/>
          </p:cNvPr>
          <p:cNvCxnSpPr/>
          <p:nvPr/>
        </p:nvCxnSpPr>
        <p:spPr>
          <a:xfrm>
            <a:off x="317292" y="2821638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pic>
        <p:nvPicPr>
          <p:cNvPr id="1349" name="Google Shape;1349;p88"/>
          <p:cNvPicPr preferRelativeResize="0"/>
          <p:nvPr/>
        </p:nvPicPr>
        <p:blipFill rotWithShape="1">
          <a:blip r:embed="rId4">
            <a:alphaModFix/>
          </a:blip>
          <a:srcRect l="7340" r="4538" b="19768"/>
          <a:stretch/>
        </p:blipFill>
        <p:spPr>
          <a:xfrm rot="2700000">
            <a:off x="6672931" y="-1259200"/>
            <a:ext cx="4011591" cy="2767652"/>
          </a:xfrm>
          <a:prstGeom prst="rect">
            <a:avLst/>
          </a:prstGeom>
          <a:noFill/>
          <a:ln>
            <a:noFill/>
          </a:ln>
        </p:spPr>
      </p:pic>
      <p:sp>
        <p:nvSpPr>
          <p:cNvPr id="1350" name="Google Shape;1350;p88"/>
          <p:cNvSpPr/>
          <p:nvPr/>
        </p:nvSpPr>
        <p:spPr>
          <a:xfrm>
            <a:off x="4692850" y="4507850"/>
            <a:ext cx="2374500" cy="2374500"/>
          </a:xfrm>
          <a:prstGeom prst="ellipse">
            <a:avLst/>
          </a:pr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100019" scaled="0"/>
          </a:gradFill>
          <a:ln>
            <a:noFill/>
          </a:ln>
          <a:effectLst>
            <a:outerShdw blurRad="57150" dist="19050" dir="5400000" algn="bl" rotWithShape="0">
              <a:schemeClr val="accent1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4879EABE-6B2C-FDA8-3F1E-B85ACDF2771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000"/>
                    </a14:imgEffect>
                  </a14:imgLayer>
                </a14:imgProps>
              </a:ext>
            </a:extLst>
          </a:blip>
          <a:srcRect l="38483" r="14639"/>
          <a:stretch/>
        </p:blipFill>
        <p:spPr>
          <a:xfrm>
            <a:off x="-165100" y="-60490"/>
            <a:ext cx="4403500" cy="52837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3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3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10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DISTRIBUTION</a:t>
            </a:r>
            <a:endParaRPr dirty="0"/>
          </a:p>
        </p:txBody>
      </p:sp>
      <p:sp>
        <p:nvSpPr>
          <p:cNvPr id="1876" name="Google Shape;1876;p101"/>
          <p:cNvSpPr txBox="1"/>
          <p:nvPr/>
        </p:nvSpPr>
        <p:spPr>
          <a:xfrm>
            <a:off x="791024" y="1687268"/>
            <a:ext cx="1128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rPr>
              <a:t>84.2%</a:t>
            </a:r>
            <a:endParaRPr sz="1800" dirty="0">
              <a:solidFill>
                <a:schemeClr val="dk1"/>
              </a:solidFill>
              <a:latin typeface="Orbitron Black"/>
              <a:ea typeface="Orbitron Black"/>
              <a:cs typeface="Orbitron Black"/>
              <a:sym typeface="Orbitron Black"/>
            </a:endParaRPr>
          </a:p>
        </p:txBody>
      </p:sp>
      <p:sp>
        <p:nvSpPr>
          <p:cNvPr id="1877" name="Google Shape;1877;p101"/>
          <p:cNvSpPr txBox="1"/>
          <p:nvPr/>
        </p:nvSpPr>
        <p:spPr>
          <a:xfrm>
            <a:off x="791024" y="2804912"/>
            <a:ext cx="1128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rPr>
              <a:t>15.8%</a:t>
            </a:r>
            <a:endParaRPr sz="1800" dirty="0">
              <a:solidFill>
                <a:schemeClr val="dk1"/>
              </a:solidFill>
              <a:latin typeface="Orbitron Black"/>
              <a:ea typeface="Orbitron Black"/>
              <a:cs typeface="Orbitron Black"/>
              <a:sym typeface="Orbitron Black"/>
            </a:endParaRPr>
          </a:p>
        </p:txBody>
      </p:sp>
      <p:sp>
        <p:nvSpPr>
          <p:cNvPr id="1880" name="Google Shape;1880;p101"/>
          <p:cNvSpPr txBox="1"/>
          <p:nvPr/>
        </p:nvSpPr>
        <p:spPr>
          <a:xfrm>
            <a:off x="2139624" y="2804911"/>
            <a:ext cx="23847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rPr>
              <a:t>NEGATIVE</a:t>
            </a:r>
            <a:endParaRPr sz="1800" dirty="0">
              <a:solidFill>
                <a:schemeClr val="dk1"/>
              </a:solidFill>
              <a:latin typeface="Orbitron Black"/>
              <a:ea typeface="Orbitron Black"/>
              <a:cs typeface="Orbitron Black"/>
              <a:sym typeface="Orbitron Black"/>
            </a:endParaRPr>
          </a:p>
        </p:txBody>
      </p:sp>
      <p:sp>
        <p:nvSpPr>
          <p:cNvPr id="1881" name="Google Shape;1881;p101"/>
          <p:cNvSpPr txBox="1"/>
          <p:nvPr/>
        </p:nvSpPr>
        <p:spPr>
          <a:xfrm>
            <a:off x="2139624" y="1687268"/>
            <a:ext cx="23847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rPr>
              <a:t>POSITIVE</a:t>
            </a:r>
            <a:endParaRPr sz="1800" dirty="0">
              <a:solidFill>
                <a:schemeClr val="dk1"/>
              </a:solidFill>
              <a:latin typeface="Orbitron Black"/>
              <a:ea typeface="Orbitron Black"/>
              <a:cs typeface="Orbitron Black"/>
              <a:sym typeface="Orbitron Black"/>
            </a:endParaRPr>
          </a:p>
        </p:txBody>
      </p:sp>
      <p:sp>
        <p:nvSpPr>
          <p:cNvPr id="1883" name="Google Shape;1883;p101"/>
          <p:cNvSpPr txBox="1"/>
          <p:nvPr/>
        </p:nvSpPr>
        <p:spPr>
          <a:xfrm>
            <a:off x="2139624" y="3068261"/>
            <a:ext cx="2263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Tweets of people that don’t think Climate Change is an issue</a:t>
            </a:r>
            <a:endParaRPr dirty="0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884" name="Google Shape;1884;p101"/>
          <p:cNvSpPr txBox="1"/>
          <p:nvPr/>
        </p:nvSpPr>
        <p:spPr>
          <a:xfrm>
            <a:off x="2139624" y="1950618"/>
            <a:ext cx="2263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Tweets that express support to Climate Change</a:t>
            </a:r>
            <a:endParaRPr dirty="0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885" name="Google Shape;1885;p101"/>
          <p:cNvSpPr/>
          <p:nvPr/>
        </p:nvSpPr>
        <p:spPr>
          <a:xfrm>
            <a:off x="1919347" y="1807336"/>
            <a:ext cx="105195" cy="105195"/>
          </a:xfrm>
          <a:custGeom>
            <a:avLst/>
            <a:gdLst/>
            <a:ahLst/>
            <a:cxnLst/>
            <a:rect l="l" t="t" r="r" b="b"/>
            <a:pathLst>
              <a:path w="294252" h="294252" extrusionOk="0">
                <a:moveTo>
                  <a:pt x="147129" y="0"/>
                </a:moveTo>
                <a:cubicBezTo>
                  <a:pt x="65874" y="0"/>
                  <a:pt x="0" y="65868"/>
                  <a:pt x="0" y="147129"/>
                </a:cubicBezTo>
                <a:cubicBezTo>
                  <a:pt x="0" y="228384"/>
                  <a:pt x="65874" y="294252"/>
                  <a:pt x="147129" y="294252"/>
                </a:cubicBezTo>
                <a:cubicBezTo>
                  <a:pt x="228384" y="294252"/>
                  <a:pt x="294252" y="228384"/>
                  <a:pt x="294252" y="147129"/>
                </a:cubicBezTo>
                <a:cubicBezTo>
                  <a:pt x="294252" y="65868"/>
                  <a:pt x="228384" y="0"/>
                  <a:pt x="147129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/>
          </a:p>
        </p:txBody>
      </p:sp>
      <p:sp>
        <p:nvSpPr>
          <p:cNvPr id="1886" name="Google Shape;1886;p101"/>
          <p:cNvSpPr/>
          <p:nvPr/>
        </p:nvSpPr>
        <p:spPr>
          <a:xfrm>
            <a:off x="1919347" y="2936221"/>
            <a:ext cx="105195" cy="105195"/>
          </a:xfrm>
          <a:custGeom>
            <a:avLst/>
            <a:gdLst/>
            <a:ahLst/>
            <a:cxnLst/>
            <a:rect l="l" t="t" r="r" b="b"/>
            <a:pathLst>
              <a:path w="294252" h="294252" extrusionOk="0">
                <a:moveTo>
                  <a:pt x="147129" y="0"/>
                </a:moveTo>
                <a:cubicBezTo>
                  <a:pt x="65874" y="0"/>
                  <a:pt x="0" y="65868"/>
                  <a:pt x="0" y="147129"/>
                </a:cubicBezTo>
                <a:cubicBezTo>
                  <a:pt x="0" y="228384"/>
                  <a:pt x="65874" y="294252"/>
                  <a:pt x="147129" y="294252"/>
                </a:cubicBezTo>
                <a:cubicBezTo>
                  <a:pt x="228384" y="294252"/>
                  <a:pt x="294252" y="228384"/>
                  <a:pt x="294252" y="147129"/>
                </a:cubicBezTo>
                <a:cubicBezTo>
                  <a:pt x="294252" y="65868"/>
                  <a:pt x="228384" y="0"/>
                  <a:pt x="14712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/>
          </a:p>
        </p:txBody>
      </p:sp>
      <p:sp>
        <p:nvSpPr>
          <p:cNvPr id="1889" name="Google Shape;1889;p101"/>
          <p:cNvSpPr txBox="1"/>
          <p:nvPr/>
        </p:nvSpPr>
        <p:spPr>
          <a:xfrm>
            <a:off x="960403" y="3884513"/>
            <a:ext cx="3738597" cy="81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We can see that we have class unbalance in our training data, we must take this into account when training the classifiers.</a:t>
            </a:r>
            <a:endParaRPr dirty="0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890" name="Google Shape;1890;p101"/>
          <p:cNvSpPr/>
          <p:nvPr/>
        </p:nvSpPr>
        <p:spPr>
          <a:xfrm>
            <a:off x="5762350" y="2109372"/>
            <a:ext cx="1128249" cy="1128224"/>
          </a:xfrm>
          <a:custGeom>
            <a:avLst/>
            <a:gdLst/>
            <a:ahLst/>
            <a:cxnLst/>
            <a:rect l="l" t="t" r="r" b="b"/>
            <a:pathLst>
              <a:path w="45293" h="45292" extrusionOk="0">
                <a:moveTo>
                  <a:pt x="22647" y="0"/>
                </a:moveTo>
                <a:cubicBezTo>
                  <a:pt x="9877" y="0"/>
                  <a:pt x="1" y="10227"/>
                  <a:pt x="1" y="22646"/>
                </a:cubicBezTo>
                <a:cubicBezTo>
                  <a:pt x="1" y="35444"/>
                  <a:pt x="9877" y="45292"/>
                  <a:pt x="22647" y="45292"/>
                </a:cubicBezTo>
                <a:cubicBezTo>
                  <a:pt x="35066" y="45292"/>
                  <a:pt x="45293" y="35444"/>
                  <a:pt x="45293" y="22646"/>
                </a:cubicBezTo>
                <a:cubicBezTo>
                  <a:pt x="45293" y="10227"/>
                  <a:pt x="35066" y="0"/>
                  <a:pt x="2264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97" name="Google Shape;1897;p101">
            <a:hlinkClick r:id="" action="ppaction://hlinkshowjump?jump=nextslide"/>
          </p:cNvPr>
          <p:cNvSpPr/>
          <p:nvPr/>
        </p:nvSpPr>
        <p:spPr>
          <a:xfrm>
            <a:off x="271492" y="210017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8" name="Google Shape;1898;p101">
            <a:hlinkClick r:id="" action="ppaction://noaction"/>
          </p:cNvPr>
          <p:cNvSpPr/>
          <p:nvPr/>
        </p:nvSpPr>
        <p:spPr>
          <a:xfrm>
            <a:off x="271492" y="2350079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9" name="Google Shape;1899;p101">
            <a:hlinkClick r:id="rId3" action="ppaction://hlinksldjump"/>
          </p:cNvPr>
          <p:cNvSpPr/>
          <p:nvPr/>
        </p:nvSpPr>
        <p:spPr>
          <a:xfrm>
            <a:off x="271492" y="259998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4</a:t>
            </a:r>
            <a:endParaRPr sz="1200" b="1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900" name="Google Shape;1900;p101">
            <a:hlinkClick r:id="" action="ppaction://noaction"/>
          </p:cNvPr>
          <p:cNvSpPr/>
          <p:nvPr/>
        </p:nvSpPr>
        <p:spPr>
          <a:xfrm>
            <a:off x="312597" y="2386311"/>
            <a:ext cx="111412" cy="111267"/>
          </a:xfrm>
          <a:custGeom>
            <a:avLst/>
            <a:gdLst/>
            <a:ahLst/>
            <a:cxnLst/>
            <a:rect l="l" t="t" r="r" b="b"/>
            <a:pathLst>
              <a:path w="13840" h="13822" extrusionOk="0">
                <a:moveTo>
                  <a:pt x="6911" y="881"/>
                </a:moveTo>
                <a:lnTo>
                  <a:pt x="13030" y="3671"/>
                </a:lnTo>
                <a:lnTo>
                  <a:pt x="13030" y="4571"/>
                </a:lnTo>
                <a:lnTo>
                  <a:pt x="6911" y="1781"/>
                </a:lnTo>
                <a:lnTo>
                  <a:pt x="810" y="4571"/>
                </a:lnTo>
                <a:lnTo>
                  <a:pt x="810" y="3671"/>
                </a:lnTo>
                <a:lnTo>
                  <a:pt x="6911" y="881"/>
                </a:lnTo>
                <a:close/>
                <a:moveTo>
                  <a:pt x="6911" y="2664"/>
                </a:moveTo>
                <a:lnTo>
                  <a:pt x="13030" y="5452"/>
                </a:lnTo>
                <a:lnTo>
                  <a:pt x="13030" y="13011"/>
                </a:lnTo>
                <a:lnTo>
                  <a:pt x="810" y="13011"/>
                </a:lnTo>
                <a:lnTo>
                  <a:pt x="810" y="5452"/>
                </a:lnTo>
                <a:lnTo>
                  <a:pt x="6911" y="2664"/>
                </a:lnTo>
                <a:close/>
                <a:moveTo>
                  <a:pt x="6911" y="0"/>
                </a:moveTo>
                <a:lnTo>
                  <a:pt x="1" y="3149"/>
                </a:lnTo>
                <a:lnTo>
                  <a:pt x="1" y="13821"/>
                </a:lnTo>
                <a:lnTo>
                  <a:pt x="13839" y="13821"/>
                </a:lnTo>
                <a:lnTo>
                  <a:pt x="13839" y="3149"/>
                </a:lnTo>
                <a:lnTo>
                  <a:pt x="69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1" name="Google Shape;1901;p101">
            <a:hlinkClick r:id="" action="ppaction://noaction"/>
          </p:cNvPr>
          <p:cNvSpPr/>
          <p:nvPr/>
        </p:nvSpPr>
        <p:spPr>
          <a:xfrm>
            <a:off x="337227" y="2427297"/>
            <a:ext cx="62146" cy="54917"/>
          </a:xfrm>
          <a:custGeom>
            <a:avLst/>
            <a:gdLst/>
            <a:ahLst/>
            <a:cxnLst/>
            <a:rect l="l" t="t" r="r" b="b"/>
            <a:pathLst>
              <a:path w="7720" h="6822" extrusionOk="0">
                <a:moveTo>
                  <a:pt x="5255" y="811"/>
                </a:moveTo>
                <a:cubicBezTo>
                  <a:pt x="5651" y="811"/>
                  <a:pt x="6011" y="955"/>
                  <a:pt x="6280" y="1224"/>
                </a:cubicBezTo>
                <a:cubicBezTo>
                  <a:pt x="6839" y="1783"/>
                  <a:pt x="6839" y="2700"/>
                  <a:pt x="6280" y="3258"/>
                </a:cubicBezTo>
                <a:lnTo>
                  <a:pt x="3851" y="5670"/>
                </a:lnTo>
                <a:lnTo>
                  <a:pt x="1440" y="3258"/>
                </a:lnTo>
                <a:cubicBezTo>
                  <a:pt x="881" y="2700"/>
                  <a:pt x="881" y="1783"/>
                  <a:pt x="1440" y="1224"/>
                </a:cubicBezTo>
                <a:cubicBezTo>
                  <a:pt x="1709" y="955"/>
                  <a:pt x="2069" y="811"/>
                  <a:pt x="2465" y="811"/>
                </a:cubicBezTo>
                <a:cubicBezTo>
                  <a:pt x="2844" y="811"/>
                  <a:pt x="3204" y="955"/>
                  <a:pt x="3473" y="1224"/>
                </a:cubicBezTo>
                <a:lnTo>
                  <a:pt x="3851" y="1620"/>
                </a:lnTo>
                <a:lnTo>
                  <a:pt x="4247" y="1224"/>
                </a:lnTo>
                <a:cubicBezTo>
                  <a:pt x="4517" y="955"/>
                  <a:pt x="4876" y="811"/>
                  <a:pt x="5255" y="811"/>
                </a:cubicBezTo>
                <a:close/>
                <a:moveTo>
                  <a:pt x="2465" y="0"/>
                </a:moveTo>
                <a:cubicBezTo>
                  <a:pt x="1853" y="0"/>
                  <a:pt x="1296" y="235"/>
                  <a:pt x="864" y="667"/>
                </a:cubicBezTo>
                <a:cubicBezTo>
                  <a:pt x="0" y="1531"/>
                  <a:pt x="0" y="2952"/>
                  <a:pt x="864" y="3834"/>
                </a:cubicBezTo>
                <a:lnTo>
                  <a:pt x="3851" y="6822"/>
                </a:lnTo>
                <a:lnTo>
                  <a:pt x="6856" y="3834"/>
                </a:lnTo>
                <a:cubicBezTo>
                  <a:pt x="7720" y="2952"/>
                  <a:pt x="7720" y="1531"/>
                  <a:pt x="6856" y="667"/>
                </a:cubicBezTo>
                <a:cubicBezTo>
                  <a:pt x="6424" y="235"/>
                  <a:pt x="5867" y="0"/>
                  <a:pt x="5255" y="0"/>
                </a:cubicBezTo>
                <a:cubicBezTo>
                  <a:pt x="4751" y="0"/>
                  <a:pt x="4265" y="180"/>
                  <a:pt x="3851" y="487"/>
                </a:cubicBezTo>
                <a:cubicBezTo>
                  <a:pt x="3456" y="180"/>
                  <a:pt x="2969" y="0"/>
                  <a:pt x="24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02" name="Google Shape;1902;p101">
            <a:hlinkClick r:id="" action="ppaction://hlinkshowjump?jump=nextslide"/>
          </p:cNvPr>
          <p:cNvCxnSpPr/>
          <p:nvPr/>
        </p:nvCxnSpPr>
        <p:spPr>
          <a:xfrm>
            <a:off x="317292" y="2196900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903" name="Google Shape;1903;p101">
            <a:hlinkClick r:id="" action="ppaction://hlinkshowjump?jump=previousslide"/>
          </p:cNvPr>
          <p:cNvSpPr/>
          <p:nvPr/>
        </p:nvSpPr>
        <p:spPr>
          <a:xfrm>
            <a:off x="271492" y="2849890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04" name="Google Shape;1904;p101">
            <a:hlinkClick r:id="" action="ppaction://hlinkshowjump?jump=previousslide"/>
          </p:cNvPr>
          <p:cNvCxnSpPr/>
          <p:nvPr/>
        </p:nvCxnSpPr>
        <p:spPr>
          <a:xfrm>
            <a:off x="317292" y="2946613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BD30549C-7250-7A2C-BE37-89363DC60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5931" y="1187193"/>
            <a:ext cx="4801085" cy="2972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oogle Shape;3270;p134">
            <a:extLst>
              <a:ext uri="{FF2B5EF4-FFF2-40B4-BE49-F238E27FC236}">
                <a16:creationId xmlns:a16="http://schemas.microsoft.com/office/drawing/2014/main" id="{5B4C9AE9-77AF-762C-4068-E5D894B10EA5}"/>
              </a:ext>
            </a:extLst>
          </p:cNvPr>
          <p:cNvGrpSpPr/>
          <p:nvPr/>
        </p:nvGrpSpPr>
        <p:grpSpPr>
          <a:xfrm rot="10800000">
            <a:off x="5869315" y="2216325"/>
            <a:ext cx="899561" cy="899561"/>
            <a:chOff x="3736598" y="2170606"/>
            <a:chExt cx="404889" cy="404889"/>
          </a:xfrm>
        </p:grpSpPr>
        <p:sp>
          <p:nvSpPr>
            <p:cNvPr id="3" name="Google Shape;3271;p134">
              <a:extLst>
                <a:ext uri="{FF2B5EF4-FFF2-40B4-BE49-F238E27FC236}">
                  <a16:creationId xmlns:a16="http://schemas.microsoft.com/office/drawing/2014/main" id="{C2172C06-9189-5546-4667-DE8A9FC89028}"/>
                </a:ext>
              </a:extLst>
            </p:cNvPr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chemeClr val="accent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" name="Google Shape;3272;p134">
              <a:extLst>
                <a:ext uri="{FF2B5EF4-FFF2-40B4-BE49-F238E27FC236}">
                  <a16:creationId xmlns:a16="http://schemas.microsoft.com/office/drawing/2014/main" id="{13112424-19D1-BD36-BFDC-5CC7F79D1553}"/>
                </a:ext>
              </a:extLst>
            </p:cNvPr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 cap="flat" cmpd="sng">
              <a:solidFill>
                <a:schemeClr val="accent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3273;p134">
              <a:extLst>
                <a:ext uri="{FF2B5EF4-FFF2-40B4-BE49-F238E27FC236}">
                  <a16:creationId xmlns:a16="http://schemas.microsoft.com/office/drawing/2014/main" id="{0BE91FBD-75C6-8342-A6B6-5CA25C011D69}"/>
                </a:ext>
              </a:extLst>
            </p:cNvPr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chemeClr val="accent2">
                <a:lumMod val="90000"/>
              </a:schemeClr>
            </a:solidFill>
            <a:ln w="9525" cap="flat" cmpd="sng">
              <a:solidFill>
                <a:schemeClr val="accent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3274;p134">
              <a:extLst>
                <a:ext uri="{FF2B5EF4-FFF2-40B4-BE49-F238E27FC236}">
                  <a16:creationId xmlns:a16="http://schemas.microsoft.com/office/drawing/2014/main" id="{93FB5C3D-FC7E-174A-5345-1BCD7D5EC354}"/>
                </a:ext>
              </a:extLst>
            </p:cNvPr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9525" cap="flat" cmpd="sng">
              <a:solidFill>
                <a:schemeClr val="accent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68"/>
          <p:cNvSpPr txBox="1">
            <a:spLocks noGrp="1"/>
          </p:cNvSpPr>
          <p:nvPr>
            <p:ph type="title"/>
          </p:nvPr>
        </p:nvSpPr>
        <p:spPr>
          <a:xfrm>
            <a:off x="720000" y="475600"/>
            <a:ext cx="4200900" cy="8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W</a:t>
            </a:r>
            <a:r>
              <a:rPr lang="en" dirty="0"/>
              <a:t>ORD DISTRIBUTION</a:t>
            </a:r>
            <a:endParaRPr dirty="0"/>
          </a:p>
        </p:txBody>
      </p:sp>
      <p:sp>
        <p:nvSpPr>
          <p:cNvPr id="762" name="Google Shape;762;p68">
            <a:hlinkClick r:id="" action="ppaction://hlinkshowjump?jump=nextslide"/>
          </p:cNvPr>
          <p:cNvSpPr/>
          <p:nvPr/>
        </p:nvSpPr>
        <p:spPr>
          <a:xfrm>
            <a:off x="271492" y="210017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68">
            <a:hlinkClick r:id="" action="ppaction://noaction"/>
          </p:cNvPr>
          <p:cNvSpPr/>
          <p:nvPr/>
        </p:nvSpPr>
        <p:spPr>
          <a:xfrm>
            <a:off x="271492" y="2350079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68"/>
          <p:cNvSpPr/>
          <p:nvPr/>
        </p:nvSpPr>
        <p:spPr>
          <a:xfrm>
            <a:off x="271492" y="259998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Darker Grotesque"/>
                <a:ea typeface="Darker Grotesque"/>
                <a:cs typeface="Darker Grotesque"/>
                <a:sym typeface="Darker Grotesque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endParaRPr sz="1200" b="1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765" name="Google Shape;765;p68">
            <a:hlinkClick r:id="" action="ppaction://noaction"/>
          </p:cNvPr>
          <p:cNvSpPr/>
          <p:nvPr/>
        </p:nvSpPr>
        <p:spPr>
          <a:xfrm>
            <a:off x="312597" y="2386311"/>
            <a:ext cx="111412" cy="111267"/>
          </a:xfrm>
          <a:custGeom>
            <a:avLst/>
            <a:gdLst/>
            <a:ahLst/>
            <a:cxnLst/>
            <a:rect l="l" t="t" r="r" b="b"/>
            <a:pathLst>
              <a:path w="13840" h="13822" extrusionOk="0">
                <a:moveTo>
                  <a:pt x="6911" y="881"/>
                </a:moveTo>
                <a:lnTo>
                  <a:pt x="13030" y="3671"/>
                </a:lnTo>
                <a:lnTo>
                  <a:pt x="13030" y="4571"/>
                </a:lnTo>
                <a:lnTo>
                  <a:pt x="6911" y="1781"/>
                </a:lnTo>
                <a:lnTo>
                  <a:pt x="810" y="4571"/>
                </a:lnTo>
                <a:lnTo>
                  <a:pt x="810" y="3671"/>
                </a:lnTo>
                <a:lnTo>
                  <a:pt x="6911" y="881"/>
                </a:lnTo>
                <a:close/>
                <a:moveTo>
                  <a:pt x="6911" y="2664"/>
                </a:moveTo>
                <a:lnTo>
                  <a:pt x="13030" y="5452"/>
                </a:lnTo>
                <a:lnTo>
                  <a:pt x="13030" y="13011"/>
                </a:lnTo>
                <a:lnTo>
                  <a:pt x="810" y="13011"/>
                </a:lnTo>
                <a:lnTo>
                  <a:pt x="810" y="5452"/>
                </a:lnTo>
                <a:lnTo>
                  <a:pt x="6911" y="2664"/>
                </a:lnTo>
                <a:close/>
                <a:moveTo>
                  <a:pt x="6911" y="0"/>
                </a:moveTo>
                <a:lnTo>
                  <a:pt x="1" y="3149"/>
                </a:lnTo>
                <a:lnTo>
                  <a:pt x="1" y="13821"/>
                </a:lnTo>
                <a:lnTo>
                  <a:pt x="13839" y="13821"/>
                </a:lnTo>
                <a:lnTo>
                  <a:pt x="13839" y="3149"/>
                </a:lnTo>
                <a:lnTo>
                  <a:pt x="69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68">
            <a:hlinkClick r:id="" action="ppaction://noaction"/>
          </p:cNvPr>
          <p:cNvSpPr/>
          <p:nvPr/>
        </p:nvSpPr>
        <p:spPr>
          <a:xfrm>
            <a:off x="337227" y="2427297"/>
            <a:ext cx="62146" cy="54917"/>
          </a:xfrm>
          <a:custGeom>
            <a:avLst/>
            <a:gdLst/>
            <a:ahLst/>
            <a:cxnLst/>
            <a:rect l="l" t="t" r="r" b="b"/>
            <a:pathLst>
              <a:path w="7720" h="6822" extrusionOk="0">
                <a:moveTo>
                  <a:pt x="5255" y="811"/>
                </a:moveTo>
                <a:cubicBezTo>
                  <a:pt x="5651" y="811"/>
                  <a:pt x="6011" y="955"/>
                  <a:pt x="6280" y="1224"/>
                </a:cubicBezTo>
                <a:cubicBezTo>
                  <a:pt x="6839" y="1783"/>
                  <a:pt x="6839" y="2700"/>
                  <a:pt x="6280" y="3258"/>
                </a:cubicBezTo>
                <a:lnTo>
                  <a:pt x="3851" y="5670"/>
                </a:lnTo>
                <a:lnTo>
                  <a:pt x="1440" y="3258"/>
                </a:lnTo>
                <a:cubicBezTo>
                  <a:pt x="881" y="2700"/>
                  <a:pt x="881" y="1783"/>
                  <a:pt x="1440" y="1224"/>
                </a:cubicBezTo>
                <a:cubicBezTo>
                  <a:pt x="1709" y="955"/>
                  <a:pt x="2069" y="811"/>
                  <a:pt x="2465" y="811"/>
                </a:cubicBezTo>
                <a:cubicBezTo>
                  <a:pt x="2844" y="811"/>
                  <a:pt x="3204" y="955"/>
                  <a:pt x="3473" y="1224"/>
                </a:cubicBezTo>
                <a:lnTo>
                  <a:pt x="3851" y="1620"/>
                </a:lnTo>
                <a:lnTo>
                  <a:pt x="4247" y="1224"/>
                </a:lnTo>
                <a:cubicBezTo>
                  <a:pt x="4517" y="955"/>
                  <a:pt x="4876" y="811"/>
                  <a:pt x="5255" y="811"/>
                </a:cubicBezTo>
                <a:close/>
                <a:moveTo>
                  <a:pt x="2465" y="0"/>
                </a:moveTo>
                <a:cubicBezTo>
                  <a:pt x="1853" y="0"/>
                  <a:pt x="1296" y="235"/>
                  <a:pt x="864" y="667"/>
                </a:cubicBezTo>
                <a:cubicBezTo>
                  <a:pt x="0" y="1531"/>
                  <a:pt x="0" y="2952"/>
                  <a:pt x="864" y="3834"/>
                </a:cubicBezTo>
                <a:lnTo>
                  <a:pt x="3851" y="6822"/>
                </a:lnTo>
                <a:lnTo>
                  <a:pt x="6856" y="3834"/>
                </a:lnTo>
                <a:cubicBezTo>
                  <a:pt x="7720" y="2952"/>
                  <a:pt x="7720" y="1531"/>
                  <a:pt x="6856" y="667"/>
                </a:cubicBezTo>
                <a:cubicBezTo>
                  <a:pt x="6424" y="235"/>
                  <a:pt x="5867" y="0"/>
                  <a:pt x="5255" y="0"/>
                </a:cubicBezTo>
                <a:cubicBezTo>
                  <a:pt x="4751" y="0"/>
                  <a:pt x="4265" y="180"/>
                  <a:pt x="3851" y="487"/>
                </a:cubicBezTo>
                <a:cubicBezTo>
                  <a:pt x="3456" y="180"/>
                  <a:pt x="2969" y="0"/>
                  <a:pt x="24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67" name="Google Shape;767;p68">
            <a:hlinkClick r:id="" action="ppaction://hlinkshowjump?jump=nextslide"/>
          </p:cNvPr>
          <p:cNvCxnSpPr/>
          <p:nvPr/>
        </p:nvCxnSpPr>
        <p:spPr>
          <a:xfrm>
            <a:off x="317292" y="2196900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768" name="Google Shape;768;p68">
            <a:hlinkClick r:id="" action="ppaction://hlinkshowjump?jump=previousslide"/>
          </p:cNvPr>
          <p:cNvSpPr/>
          <p:nvPr/>
        </p:nvSpPr>
        <p:spPr>
          <a:xfrm>
            <a:off x="271492" y="2849890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69" name="Google Shape;769;p68">
            <a:hlinkClick r:id="" action="ppaction://hlinkshowjump?jump=previousslide"/>
          </p:cNvPr>
          <p:cNvCxnSpPr/>
          <p:nvPr/>
        </p:nvCxnSpPr>
        <p:spPr>
          <a:xfrm>
            <a:off x="317292" y="2946613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785C80D-BF36-6997-3655-BDF0851CE1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972665"/>
            <a:ext cx="3613875" cy="752525"/>
          </a:xfrm>
        </p:spPr>
        <p:txBody>
          <a:bodyPr/>
          <a:lstStyle/>
          <a:p>
            <a:pPr marL="127000" indent="0">
              <a:buNone/>
            </a:pPr>
            <a:r>
              <a:rPr lang="it-IT" dirty="0" err="1"/>
              <a:t>WordCloud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to </a:t>
            </a:r>
            <a:r>
              <a:rPr lang="it-IT" dirty="0" err="1"/>
              <a:t>get</a:t>
            </a:r>
            <a:r>
              <a:rPr lang="it-IT" dirty="0"/>
              <a:t> </a:t>
            </a:r>
            <a:r>
              <a:rPr lang="it-IT" dirty="0" err="1"/>
              <a:t>useful</a:t>
            </a:r>
            <a:r>
              <a:rPr lang="it-IT" dirty="0"/>
              <a:t> insight </a:t>
            </a:r>
            <a:r>
              <a:rPr lang="it-IT" dirty="0" err="1"/>
              <a:t>into</a:t>
            </a:r>
            <a:r>
              <a:rPr lang="it-IT" dirty="0"/>
              <a:t> the word </a:t>
            </a:r>
            <a:r>
              <a:rPr lang="it-IT" dirty="0" err="1"/>
              <a:t>distribution</a:t>
            </a:r>
            <a:r>
              <a:rPr lang="it-IT" dirty="0"/>
              <a:t>. </a:t>
            </a:r>
            <a:r>
              <a:rPr lang="it-IT" dirty="0" err="1"/>
              <a:t>We</a:t>
            </a:r>
            <a:r>
              <a:rPr lang="it-IT" dirty="0"/>
              <a:t> can </a:t>
            </a:r>
            <a:r>
              <a:rPr lang="it-IT" dirty="0" err="1"/>
              <a:t>see</a:t>
            </a:r>
            <a:r>
              <a:rPr lang="it-IT" dirty="0"/>
              <a:t> </a:t>
            </a:r>
            <a:r>
              <a:rPr lang="it-IT" dirty="0" err="1"/>
              <a:t>here</a:t>
            </a:r>
            <a:r>
              <a:rPr lang="it-IT" dirty="0"/>
              <a:t> the </a:t>
            </a:r>
            <a:r>
              <a:rPr lang="it-IT" dirty="0" err="1"/>
              <a:t>distributions</a:t>
            </a:r>
            <a:r>
              <a:rPr lang="it-IT" dirty="0"/>
              <a:t> of the words </a:t>
            </a:r>
            <a:r>
              <a:rPr lang="it-IT" dirty="0" err="1"/>
              <a:t>separated</a:t>
            </a:r>
            <a:r>
              <a:rPr lang="it-IT" dirty="0"/>
              <a:t> by class.</a:t>
            </a:r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0634DA30-4205-0262-0FA9-7C154ABD59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016" y="2022562"/>
            <a:ext cx="2036751" cy="1654656"/>
          </a:xfrm>
          <a:prstGeom prst="rect">
            <a:avLst/>
          </a:prstGeom>
        </p:spPr>
      </p:pic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0AAF0F04-1806-C6D7-3BFB-01872A1D34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1929" y="1153702"/>
            <a:ext cx="4325700" cy="3514198"/>
          </a:xfrm>
          <a:prstGeom prst="rect">
            <a:avLst/>
          </a:prstGeom>
          <a:effectLst>
            <a:softEdge rad="0"/>
          </a:effectLst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E7EA369D-93ED-23C6-E290-792F7E357A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91650" y="3204642"/>
            <a:ext cx="2142225" cy="1740344"/>
          </a:xfrm>
          <a:prstGeom prst="rect">
            <a:avLst/>
          </a:prstGeom>
        </p:spPr>
      </p:pic>
      <p:pic>
        <p:nvPicPr>
          <p:cNvPr id="14" name="Google Shape;1559;p92">
            <a:extLst>
              <a:ext uri="{FF2B5EF4-FFF2-40B4-BE49-F238E27FC236}">
                <a16:creationId xmlns:a16="http://schemas.microsoft.com/office/drawing/2014/main" id="{DA74B432-0D9B-373C-651C-7281C7CF1EE6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8079834">
            <a:off x="1223009" y="4785456"/>
            <a:ext cx="1203287" cy="9118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59;p92">
            <a:extLst>
              <a:ext uri="{FF2B5EF4-FFF2-40B4-BE49-F238E27FC236}">
                <a16:creationId xmlns:a16="http://schemas.microsoft.com/office/drawing/2014/main" id="{B899FDC0-B261-CD73-AA6F-73BA28D87CE5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1197578">
            <a:off x="7943804" y="3966751"/>
            <a:ext cx="1203287" cy="91185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65D767F-8111-4A37-2F46-7938C5D220BA}"/>
              </a:ext>
            </a:extLst>
          </p:cNvPr>
          <p:cNvSpPr txBox="1"/>
          <p:nvPr/>
        </p:nvSpPr>
        <p:spPr>
          <a:xfrm>
            <a:off x="465103" y="1735937"/>
            <a:ext cx="121492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27000" indent="0">
              <a:buClr>
                <a:schemeClr val="dk1"/>
              </a:buClr>
              <a:buSzPts val="1600"/>
              <a:buFont typeface="Nunito Light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marL="914400" indent="-330200">
              <a:lnSpc>
                <a:spcPct val="115000"/>
              </a:lnSpc>
              <a:buClr>
                <a:schemeClr val="dk1"/>
              </a:buClr>
              <a:buSzPts val="1600"/>
              <a:buFont typeface="Nunito Light"/>
              <a:buChar char="○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indent="-323850">
              <a:lnSpc>
                <a:spcPct val="115000"/>
              </a:lnSpc>
              <a:buClr>
                <a:schemeClr val="dk1"/>
              </a:buClr>
              <a:buSzPts val="1500"/>
              <a:buFont typeface="Nunito Light"/>
              <a:buChar char="■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indent="-323850">
              <a:lnSpc>
                <a:spcPct val="115000"/>
              </a:lnSpc>
              <a:buClr>
                <a:schemeClr val="dk1"/>
              </a:buClr>
              <a:buSzPts val="1500"/>
              <a:buFont typeface="Nunito Light"/>
              <a:buChar char="●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indent="-317500">
              <a:lnSpc>
                <a:spcPct val="115000"/>
              </a:lnSpc>
              <a:buClr>
                <a:schemeClr val="dk1"/>
              </a:buClr>
              <a:buSzPts val="1400"/>
              <a:buFont typeface="Nunito Light"/>
              <a:buChar char="○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indent="-317500">
              <a:lnSpc>
                <a:spcPct val="115000"/>
              </a:lnSpc>
              <a:buClr>
                <a:schemeClr val="dk1"/>
              </a:buClr>
              <a:buSzPts val="1400"/>
              <a:buFont typeface="Nunito Light"/>
              <a:buChar char="■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indent="-311150">
              <a:lnSpc>
                <a:spcPct val="115000"/>
              </a:lnSpc>
              <a:buClr>
                <a:schemeClr val="dk1"/>
              </a:buClr>
              <a:buSzPts val="1300"/>
              <a:buFont typeface="Nunito Light"/>
              <a:buChar char="●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indent="-311150">
              <a:lnSpc>
                <a:spcPct val="115000"/>
              </a:lnSpc>
              <a:buClr>
                <a:schemeClr val="dk1"/>
              </a:buClr>
              <a:buSzPts val="1300"/>
              <a:buFont typeface="Nunito Light"/>
              <a:buChar char="○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indent="-304800">
              <a:lnSpc>
                <a:spcPct val="115000"/>
              </a:lnSpc>
              <a:buClr>
                <a:schemeClr val="dk1"/>
              </a:buClr>
              <a:buSzPts val="1200"/>
              <a:buFont typeface="Nunito Light"/>
              <a:buChar char="■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r>
              <a:rPr lang="it-IT" b="1" dirty="0">
                <a:solidFill>
                  <a:srgbClr val="F84AAD"/>
                </a:solidFill>
              </a:rPr>
              <a:t>Negative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062D4B11-2ABC-A784-D7B3-01A75292431C}"/>
              </a:ext>
            </a:extLst>
          </p:cNvPr>
          <p:cNvSpPr txBox="1"/>
          <p:nvPr/>
        </p:nvSpPr>
        <p:spPr>
          <a:xfrm>
            <a:off x="3497111" y="2907270"/>
            <a:ext cx="121492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27000" indent="0">
              <a:buClr>
                <a:schemeClr val="dk1"/>
              </a:buClr>
              <a:buSzPts val="1600"/>
              <a:buFont typeface="Nunito Light"/>
              <a:buNone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marL="914400" indent="-330200">
              <a:lnSpc>
                <a:spcPct val="115000"/>
              </a:lnSpc>
              <a:buClr>
                <a:schemeClr val="dk1"/>
              </a:buClr>
              <a:buSzPts val="1600"/>
              <a:buFont typeface="Nunito Light"/>
              <a:buChar char="○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indent="-323850">
              <a:lnSpc>
                <a:spcPct val="115000"/>
              </a:lnSpc>
              <a:buClr>
                <a:schemeClr val="dk1"/>
              </a:buClr>
              <a:buSzPts val="1500"/>
              <a:buFont typeface="Nunito Light"/>
              <a:buChar char="■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indent="-323850">
              <a:lnSpc>
                <a:spcPct val="115000"/>
              </a:lnSpc>
              <a:buClr>
                <a:schemeClr val="dk1"/>
              </a:buClr>
              <a:buSzPts val="1500"/>
              <a:buFont typeface="Nunito Light"/>
              <a:buChar char="●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indent="-317500">
              <a:lnSpc>
                <a:spcPct val="115000"/>
              </a:lnSpc>
              <a:buClr>
                <a:schemeClr val="dk1"/>
              </a:buClr>
              <a:buSzPts val="1400"/>
              <a:buFont typeface="Nunito Light"/>
              <a:buChar char="○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indent="-317500">
              <a:lnSpc>
                <a:spcPct val="115000"/>
              </a:lnSpc>
              <a:buClr>
                <a:schemeClr val="dk1"/>
              </a:buClr>
              <a:buSzPts val="1400"/>
              <a:buFont typeface="Nunito Light"/>
              <a:buChar char="■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indent="-311150">
              <a:lnSpc>
                <a:spcPct val="115000"/>
              </a:lnSpc>
              <a:buClr>
                <a:schemeClr val="dk1"/>
              </a:buClr>
              <a:buSzPts val="1300"/>
              <a:buFont typeface="Nunito Light"/>
              <a:buChar char="●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indent="-311150">
              <a:lnSpc>
                <a:spcPct val="115000"/>
              </a:lnSpc>
              <a:buClr>
                <a:schemeClr val="dk1"/>
              </a:buClr>
              <a:buSzPts val="1300"/>
              <a:buFont typeface="Nunito Light"/>
              <a:buChar char="○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indent="-304800">
              <a:lnSpc>
                <a:spcPct val="115000"/>
              </a:lnSpc>
              <a:buClr>
                <a:schemeClr val="dk1"/>
              </a:buClr>
              <a:buSzPts val="1200"/>
              <a:buFont typeface="Nunito Light"/>
              <a:buChar char="■"/>
              <a:defRPr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r>
              <a:rPr lang="it-IT" b="1" dirty="0">
                <a:solidFill>
                  <a:srgbClr val="68FE02"/>
                </a:solidFill>
              </a:rPr>
              <a:t>Positive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2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20000">
                                      <p:cBhvr>
                                        <p:cTn id="1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96"/>
          <p:cNvSpPr/>
          <p:nvPr/>
        </p:nvSpPr>
        <p:spPr>
          <a:xfrm flipH="1">
            <a:off x="7258850" y="-229007"/>
            <a:ext cx="4833000" cy="4833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13560000" algn="bl" rotWithShape="0">
              <a:srgbClr val="4877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5" name="Google Shape;1665;p96"/>
          <p:cNvSpPr txBox="1">
            <a:spLocks noGrp="1"/>
          </p:cNvSpPr>
          <p:nvPr>
            <p:ph type="title"/>
          </p:nvPr>
        </p:nvSpPr>
        <p:spPr>
          <a:xfrm>
            <a:off x="713225" y="1168450"/>
            <a:ext cx="3858900" cy="140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MINING PROCESS</a:t>
            </a:r>
            <a:endParaRPr dirty="0"/>
          </a:p>
        </p:txBody>
      </p:sp>
      <p:sp>
        <p:nvSpPr>
          <p:cNvPr id="1666" name="Google Shape;1666;p96"/>
          <p:cNvSpPr txBox="1">
            <a:spLocks noGrp="1"/>
          </p:cNvSpPr>
          <p:nvPr>
            <p:ph type="title" idx="2"/>
          </p:nvPr>
        </p:nvSpPr>
        <p:spPr>
          <a:xfrm>
            <a:off x="713225" y="3532125"/>
            <a:ext cx="1599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1669" name="Google Shape;1669;p96"/>
          <p:cNvPicPr preferRelativeResize="0"/>
          <p:nvPr/>
        </p:nvPicPr>
        <p:blipFill rotWithShape="1">
          <a:blip r:embed="rId3">
            <a:alphaModFix/>
          </a:blip>
          <a:srcRect l="7340" r="4538" b="19768"/>
          <a:stretch/>
        </p:blipFill>
        <p:spPr>
          <a:xfrm rot="6937495">
            <a:off x="7187823" y="-1788049"/>
            <a:ext cx="3498424" cy="2413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0" name="Google Shape;1670;p96"/>
          <p:cNvPicPr preferRelativeResize="0"/>
          <p:nvPr/>
        </p:nvPicPr>
        <p:blipFill rotWithShape="1">
          <a:blip r:embed="rId3">
            <a:alphaModFix/>
          </a:blip>
          <a:srcRect l="7340" r="4538" b="19768"/>
          <a:stretch/>
        </p:blipFill>
        <p:spPr>
          <a:xfrm rot="7916920">
            <a:off x="7049359" y="2175323"/>
            <a:ext cx="5546208" cy="38264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1" name="Google Shape;1671;p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051219">
            <a:off x="4073469" y="259281"/>
            <a:ext cx="1203287" cy="911855"/>
          </a:xfrm>
          <a:prstGeom prst="rect">
            <a:avLst/>
          </a:prstGeom>
          <a:noFill/>
          <a:ln>
            <a:noFill/>
          </a:ln>
        </p:spPr>
      </p:pic>
      <p:sp>
        <p:nvSpPr>
          <p:cNvPr id="1672" name="Google Shape;1672;p96"/>
          <p:cNvSpPr/>
          <p:nvPr/>
        </p:nvSpPr>
        <p:spPr>
          <a:xfrm>
            <a:off x="-1071200" y="-1982687"/>
            <a:ext cx="2802900" cy="2802900"/>
          </a:xfrm>
          <a:prstGeom prst="ellipse">
            <a:avLst/>
          </a:pr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100019" scaled="0"/>
          </a:gradFill>
          <a:ln>
            <a:noFill/>
          </a:ln>
          <a:effectLst>
            <a:outerShdw blurRad="57150" dist="19050" dir="5400000" algn="bl" rotWithShape="0">
              <a:schemeClr val="accent1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3" name="Google Shape;1673;p96"/>
          <p:cNvSpPr/>
          <p:nvPr/>
        </p:nvSpPr>
        <p:spPr>
          <a:xfrm flipH="1">
            <a:off x="3170550" y="4373913"/>
            <a:ext cx="2802900" cy="2802900"/>
          </a:xfrm>
          <a:prstGeom prst="ellipse">
            <a:avLst/>
          </a:pr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100019" scaled="0"/>
          </a:gradFill>
          <a:ln>
            <a:noFill/>
          </a:ln>
          <a:effectLst>
            <a:outerShdw blurRad="57150" dist="19050" dir="5400000" algn="bl" rotWithShape="0">
              <a:schemeClr val="accent1">
                <a:alpha val="3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4" name="Google Shape;1674;p96">
            <a:hlinkClick r:id="" action="ppaction://hlinkshowjump?jump=nextslide"/>
          </p:cNvPr>
          <p:cNvSpPr/>
          <p:nvPr/>
        </p:nvSpPr>
        <p:spPr>
          <a:xfrm>
            <a:off x="271492" y="222512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5" name="Google Shape;1675;p96">
            <a:hlinkClick r:id="" action="ppaction://noaction"/>
          </p:cNvPr>
          <p:cNvSpPr/>
          <p:nvPr/>
        </p:nvSpPr>
        <p:spPr>
          <a:xfrm>
            <a:off x="271492" y="2475029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6" name="Google Shape;1676;p96">
            <a:hlinkClick r:id="" action="ppaction://hlinkshowjump?jump=previousslide"/>
          </p:cNvPr>
          <p:cNvSpPr/>
          <p:nvPr/>
        </p:nvSpPr>
        <p:spPr>
          <a:xfrm>
            <a:off x="271492" y="272493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1677" name="Google Shape;1677;p96">
            <a:hlinkClick r:id="" action="ppaction://noaction"/>
          </p:cNvPr>
          <p:cNvSpPr/>
          <p:nvPr/>
        </p:nvSpPr>
        <p:spPr>
          <a:xfrm>
            <a:off x="312597" y="2511261"/>
            <a:ext cx="111412" cy="111267"/>
          </a:xfrm>
          <a:custGeom>
            <a:avLst/>
            <a:gdLst/>
            <a:ahLst/>
            <a:cxnLst/>
            <a:rect l="l" t="t" r="r" b="b"/>
            <a:pathLst>
              <a:path w="13840" h="13822" extrusionOk="0">
                <a:moveTo>
                  <a:pt x="6911" y="881"/>
                </a:moveTo>
                <a:lnTo>
                  <a:pt x="13030" y="3671"/>
                </a:lnTo>
                <a:lnTo>
                  <a:pt x="13030" y="4571"/>
                </a:lnTo>
                <a:lnTo>
                  <a:pt x="6911" y="1781"/>
                </a:lnTo>
                <a:lnTo>
                  <a:pt x="810" y="4571"/>
                </a:lnTo>
                <a:lnTo>
                  <a:pt x="810" y="3671"/>
                </a:lnTo>
                <a:lnTo>
                  <a:pt x="6911" y="881"/>
                </a:lnTo>
                <a:close/>
                <a:moveTo>
                  <a:pt x="6911" y="2664"/>
                </a:moveTo>
                <a:lnTo>
                  <a:pt x="13030" y="5452"/>
                </a:lnTo>
                <a:lnTo>
                  <a:pt x="13030" y="13011"/>
                </a:lnTo>
                <a:lnTo>
                  <a:pt x="810" y="13011"/>
                </a:lnTo>
                <a:lnTo>
                  <a:pt x="810" y="5452"/>
                </a:lnTo>
                <a:lnTo>
                  <a:pt x="6911" y="2664"/>
                </a:lnTo>
                <a:close/>
                <a:moveTo>
                  <a:pt x="6911" y="0"/>
                </a:moveTo>
                <a:lnTo>
                  <a:pt x="1" y="3149"/>
                </a:lnTo>
                <a:lnTo>
                  <a:pt x="1" y="13821"/>
                </a:lnTo>
                <a:lnTo>
                  <a:pt x="13839" y="13821"/>
                </a:lnTo>
                <a:lnTo>
                  <a:pt x="13839" y="3149"/>
                </a:lnTo>
                <a:lnTo>
                  <a:pt x="69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8" name="Google Shape;1678;p96">
            <a:hlinkClick r:id="" action="ppaction://noaction"/>
          </p:cNvPr>
          <p:cNvSpPr/>
          <p:nvPr/>
        </p:nvSpPr>
        <p:spPr>
          <a:xfrm>
            <a:off x="337227" y="2552247"/>
            <a:ext cx="62146" cy="54917"/>
          </a:xfrm>
          <a:custGeom>
            <a:avLst/>
            <a:gdLst/>
            <a:ahLst/>
            <a:cxnLst/>
            <a:rect l="l" t="t" r="r" b="b"/>
            <a:pathLst>
              <a:path w="7720" h="6822" extrusionOk="0">
                <a:moveTo>
                  <a:pt x="5255" y="811"/>
                </a:moveTo>
                <a:cubicBezTo>
                  <a:pt x="5651" y="811"/>
                  <a:pt x="6011" y="955"/>
                  <a:pt x="6280" y="1224"/>
                </a:cubicBezTo>
                <a:cubicBezTo>
                  <a:pt x="6839" y="1783"/>
                  <a:pt x="6839" y="2700"/>
                  <a:pt x="6280" y="3258"/>
                </a:cubicBezTo>
                <a:lnTo>
                  <a:pt x="3851" y="5670"/>
                </a:lnTo>
                <a:lnTo>
                  <a:pt x="1440" y="3258"/>
                </a:lnTo>
                <a:cubicBezTo>
                  <a:pt x="881" y="2700"/>
                  <a:pt x="881" y="1783"/>
                  <a:pt x="1440" y="1224"/>
                </a:cubicBezTo>
                <a:cubicBezTo>
                  <a:pt x="1709" y="955"/>
                  <a:pt x="2069" y="811"/>
                  <a:pt x="2465" y="811"/>
                </a:cubicBezTo>
                <a:cubicBezTo>
                  <a:pt x="2844" y="811"/>
                  <a:pt x="3204" y="955"/>
                  <a:pt x="3473" y="1224"/>
                </a:cubicBezTo>
                <a:lnTo>
                  <a:pt x="3851" y="1620"/>
                </a:lnTo>
                <a:lnTo>
                  <a:pt x="4247" y="1224"/>
                </a:lnTo>
                <a:cubicBezTo>
                  <a:pt x="4517" y="955"/>
                  <a:pt x="4876" y="811"/>
                  <a:pt x="5255" y="811"/>
                </a:cubicBezTo>
                <a:close/>
                <a:moveTo>
                  <a:pt x="2465" y="0"/>
                </a:moveTo>
                <a:cubicBezTo>
                  <a:pt x="1853" y="0"/>
                  <a:pt x="1296" y="235"/>
                  <a:pt x="864" y="667"/>
                </a:cubicBezTo>
                <a:cubicBezTo>
                  <a:pt x="0" y="1531"/>
                  <a:pt x="0" y="2952"/>
                  <a:pt x="864" y="3834"/>
                </a:cubicBezTo>
                <a:lnTo>
                  <a:pt x="3851" y="6822"/>
                </a:lnTo>
                <a:lnTo>
                  <a:pt x="6856" y="3834"/>
                </a:lnTo>
                <a:cubicBezTo>
                  <a:pt x="7720" y="2952"/>
                  <a:pt x="7720" y="1531"/>
                  <a:pt x="6856" y="667"/>
                </a:cubicBezTo>
                <a:cubicBezTo>
                  <a:pt x="6424" y="235"/>
                  <a:pt x="5867" y="0"/>
                  <a:pt x="5255" y="0"/>
                </a:cubicBezTo>
                <a:cubicBezTo>
                  <a:pt x="4751" y="0"/>
                  <a:pt x="4265" y="180"/>
                  <a:pt x="3851" y="487"/>
                </a:cubicBezTo>
                <a:cubicBezTo>
                  <a:pt x="3456" y="180"/>
                  <a:pt x="2969" y="0"/>
                  <a:pt x="24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79" name="Google Shape;1679;p96">
            <a:hlinkClick r:id="" action="ppaction://hlinkshowjump?jump=nextslide"/>
          </p:cNvPr>
          <p:cNvCxnSpPr/>
          <p:nvPr/>
        </p:nvCxnSpPr>
        <p:spPr>
          <a:xfrm>
            <a:off x="317292" y="2321850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680" name="Google Shape;1680;p96">
            <a:hlinkClick r:id="" action="ppaction://hlinkshowjump?jump=previousslide"/>
          </p:cNvPr>
          <p:cNvCxnSpPr/>
          <p:nvPr/>
        </p:nvCxnSpPr>
        <p:spPr>
          <a:xfrm>
            <a:off x="317292" y="2821638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A6AF0674-D920-DC17-7700-C8764242514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000"/>
                    </a14:imgEffect>
                  </a14:imgLayer>
                </a14:imgProps>
              </a:ext>
            </a:extLst>
          </a:blip>
          <a:srcRect l="20120" t="1411" r="10172" b="1731"/>
          <a:stretch/>
        </p:blipFill>
        <p:spPr>
          <a:xfrm>
            <a:off x="4806451" y="747143"/>
            <a:ext cx="3858900" cy="38589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7636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6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6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9" name="Google Shape;879;p73"/>
          <p:cNvPicPr preferRelativeResize="0"/>
          <p:nvPr/>
        </p:nvPicPr>
        <p:blipFill rotWithShape="1">
          <a:blip r:embed="rId3">
            <a:alphaModFix/>
          </a:blip>
          <a:srcRect l="7340" r="4538" b="19768"/>
          <a:stretch/>
        </p:blipFill>
        <p:spPr>
          <a:xfrm rot="10421793">
            <a:off x="6810753" y="1863895"/>
            <a:ext cx="1302265" cy="898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880" name="Google Shape;880;p73"/>
          <p:cNvPicPr preferRelativeResize="0"/>
          <p:nvPr/>
        </p:nvPicPr>
        <p:blipFill rotWithShape="1">
          <a:blip r:embed="rId3">
            <a:alphaModFix/>
          </a:blip>
          <a:srcRect l="7340" r="4538" b="19768"/>
          <a:stretch/>
        </p:blipFill>
        <p:spPr>
          <a:xfrm rot="-5400014">
            <a:off x="802380" y="1711499"/>
            <a:ext cx="1302262" cy="898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881" name="Google Shape;881;p73"/>
          <p:cNvPicPr preferRelativeResize="0"/>
          <p:nvPr/>
        </p:nvPicPr>
        <p:blipFill rotWithShape="1">
          <a:blip r:embed="rId3">
            <a:alphaModFix/>
          </a:blip>
          <a:srcRect l="7340" r="4538" b="19768"/>
          <a:stretch/>
        </p:blipFill>
        <p:spPr>
          <a:xfrm rot="6918516">
            <a:off x="3805956" y="1839008"/>
            <a:ext cx="1302260" cy="898456"/>
          </a:xfrm>
          <a:prstGeom prst="rect">
            <a:avLst/>
          </a:prstGeom>
          <a:noFill/>
          <a:ln>
            <a:noFill/>
          </a:ln>
        </p:spPr>
      </p:pic>
      <p:sp>
        <p:nvSpPr>
          <p:cNvPr id="882" name="Google Shape;882;p73"/>
          <p:cNvSpPr/>
          <p:nvPr/>
        </p:nvSpPr>
        <p:spPr>
          <a:xfrm>
            <a:off x="1297021" y="1697075"/>
            <a:ext cx="1182300" cy="11823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chemeClr val="accent1">
                <a:alpha val="4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73"/>
          <p:cNvSpPr/>
          <p:nvPr/>
        </p:nvSpPr>
        <p:spPr>
          <a:xfrm>
            <a:off x="6694802" y="1697075"/>
            <a:ext cx="1182300" cy="11823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chemeClr val="accent1">
                <a:alpha val="4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73"/>
          <p:cNvSpPr/>
          <p:nvPr/>
        </p:nvSpPr>
        <p:spPr>
          <a:xfrm>
            <a:off x="3995915" y="1697075"/>
            <a:ext cx="1182300" cy="118230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chemeClr val="accent1">
                <a:alpha val="4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73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TEXT PROCESSING APPROACHES</a:t>
            </a:r>
            <a:endParaRPr dirty="0"/>
          </a:p>
        </p:txBody>
      </p:sp>
      <p:sp>
        <p:nvSpPr>
          <p:cNvPr id="886" name="Google Shape;886;p73"/>
          <p:cNvSpPr txBox="1">
            <a:spLocks noGrp="1"/>
          </p:cNvSpPr>
          <p:nvPr>
            <p:ph type="title"/>
          </p:nvPr>
        </p:nvSpPr>
        <p:spPr>
          <a:xfrm>
            <a:off x="720000" y="3151325"/>
            <a:ext cx="2276100" cy="43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BAG</a:t>
            </a:r>
            <a:r>
              <a:rPr lang="it-IT" dirty="0"/>
              <a:t> OF WORDS</a:t>
            </a:r>
            <a:endParaRPr dirty="0"/>
          </a:p>
        </p:txBody>
      </p:sp>
      <p:sp>
        <p:nvSpPr>
          <p:cNvPr id="887" name="Google Shape;887;p73"/>
          <p:cNvSpPr txBox="1">
            <a:spLocks noGrp="1"/>
          </p:cNvSpPr>
          <p:nvPr>
            <p:ph type="subTitle" idx="1"/>
          </p:nvPr>
        </p:nvSpPr>
        <p:spPr>
          <a:xfrm>
            <a:off x="780300" y="3582425"/>
            <a:ext cx="2215800" cy="9155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Bag of words is a measure that considers the number of times that a word (or bigram, trigram, etc.) appears in a sentence.</a:t>
            </a:r>
            <a:endParaRPr dirty="0"/>
          </a:p>
        </p:txBody>
      </p:sp>
      <p:sp>
        <p:nvSpPr>
          <p:cNvPr id="888" name="Google Shape;888;p73"/>
          <p:cNvSpPr txBox="1">
            <a:spLocks noGrp="1"/>
          </p:cNvSpPr>
          <p:nvPr>
            <p:ph type="title" idx="2"/>
          </p:nvPr>
        </p:nvSpPr>
        <p:spPr>
          <a:xfrm>
            <a:off x="3464100" y="3151325"/>
            <a:ext cx="2215800" cy="43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TF - IDF</a:t>
            </a:r>
            <a:endParaRPr dirty="0"/>
          </a:p>
        </p:txBody>
      </p:sp>
      <p:sp>
        <p:nvSpPr>
          <p:cNvPr id="889" name="Google Shape;889;p73"/>
          <p:cNvSpPr txBox="1">
            <a:spLocks noGrp="1"/>
          </p:cNvSpPr>
          <p:nvPr>
            <p:ph type="subTitle" idx="3"/>
          </p:nvPr>
        </p:nvSpPr>
        <p:spPr>
          <a:xfrm>
            <a:off x="3464100" y="3637431"/>
            <a:ext cx="2215800" cy="8605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TF-</a:t>
            </a:r>
            <a:r>
              <a:rPr lang="en-US" dirty="0" err="1"/>
              <a:t>IDF</a:t>
            </a:r>
            <a:r>
              <a:rPr lang="en-US" dirty="0"/>
              <a:t> is a statistical measure that evaluates how relevant a word is to a document in a collection of documents.</a:t>
            </a:r>
            <a:endParaRPr dirty="0"/>
          </a:p>
        </p:txBody>
      </p:sp>
      <p:sp>
        <p:nvSpPr>
          <p:cNvPr id="890" name="Google Shape;890;p73"/>
          <p:cNvSpPr txBox="1">
            <a:spLocks noGrp="1"/>
          </p:cNvSpPr>
          <p:nvPr>
            <p:ph type="title" idx="4"/>
          </p:nvPr>
        </p:nvSpPr>
        <p:spPr>
          <a:xfrm>
            <a:off x="6178050" y="3151325"/>
            <a:ext cx="2215800" cy="43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WORD EMBEDDING</a:t>
            </a:r>
            <a:endParaRPr dirty="0"/>
          </a:p>
        </p:txBody>
      </p:sp>
      <p:sp>
        <p:nvSpPr>
          <p:cNvPr id="891" name="Google Shape;891;p73"/>
          <p:cNvSpPr txBox="1">
            <a:spLocks noGrp="1"/>
          </p:cNvSpPr>
          <p:nvPr>
            <p:ph type="subTitle" idx="5"/>
          </p:nvPr>
        </p:nvSpPr>
        <p:spPr>
          <a:xfrm>
            <a:off x="6147899" y="3665175"/>
            <a:ext cx="2415075" cy="8605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Word embeddings are used to display words in the feature space in such a way that similar words are close to each other.</a:t>
            </a:r>
            <a:endParaRPr dirty="0"/>
          </a:p>
        </p:txBody>
      </p:sp>
      <p:sp>
        <p:nvSpPr>
          <p:cNvPr id="910" name="Google Shape;910;p73">
            <a:hlinkClick r:id="" action="ppaction://hlinkshowjump?jump=nextslide"/>
          </p:cNvPr>
          <p:cNvSpPr/>
          <p:nvPr/>
        </p:nvSpPr>
        <p:spPr>
          <a:xfrm>
            <a:off x="271492" y="210017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73">
            <a:hlinkClick r:id="" action="ppaction://noaction"/>
          </p:cNvPr>
          <p:cNvSpPr/>
          <p:nvPr/>
        </p:nvSpPr>
        <p:spPr>
          <a:xfrm>
            <a:off x="271492" y="2350079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73"/>
          <p:cNvSpPr/>
          <p:nvPr/>
        </p:nvSpPr>
        <p:spPr>
          <a:xfrm>
            <a:off x="271492" y="2599984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Darker Grotesque"/>
                <a:ea typeface="Darker Grotesque"/>
                <a:cs typeface="Darker Grotesque"/>
                <a:sym typeface="Darker Grotesque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endParaRPr sz="1200" b="1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913" name="Google Shape;913;p73">
            <a:hlinkClick r:id="" action="ppaction://noaction"/>
          </p:cNvPr>
          <p:cNvSpPr/>
          <p:nvPr/>
        </p:nvSpPr>
        <p:spPr>
          <a:xfrm>
            <a:off x="312597" y="2386311"/>
            <a:ext cx="111412" cy="111267"/>
          </a:xfrm>
          <a:custGeom>
            <a:avLst/>
            <a:gdLst/>
            <a:ahLst/>
            <a:cxnLst/>
            <a:rect l="l" t="t" r="r" b="b"/>
            <a:pathLst>
              <a:path w="13840" h="13822" extrusionOk="0">
                <a:moveTo>
                  <a:pt x="6911" y="881"/>
                </a:moveTo>
                <a:lnTo>
                  <a:pt x="13030" y="3671"/>
                </a:lnTo>
                <a:lnTo>
                  <a:pt x="13030" y="4571"/>
                </a:lnTo>
                <a:lnTo>
                  <a:pt x="6911" y="1781"/>
                </a:lnTo>
                <a:lnTo>
                  <a:pt x="810" y="4571"/>
                </a:lnTo>
                <a:lnTo>
                  <a:pt x="810" y="3671"/>
                </a:lnTo>
                <a:lnTo>
                  <a:pt x="6911" y="881"/>
                </a:lnTo>
                <a:close/>
                <a:moveTo>
                  <a:pt x="6911" y="2664"/>
                </a:moveTo>
                <a:lnTo>
                  <a:pt x="13030" y="5452"/>
                </a:lnTo>
                <a:lnTo>
                  <a:pt x="13030" y="13011"/>
                </a:lnTo>
                <a:lnTo>
                  <a:pt x="810" y="13011"/>
                </a:lnTo>
                <a:lnTo>
                  <a:pt x="810" y="5452"/>
                </a:lnTo>
                <a:lnTo>
                  <a:pt x="6911" y="2664"/>
                </a:lnTo>
                <a:close/>
                <a:moveTo>
                  <a:pt x="6911" y="0"/>
                </a:moveTo>
                <a:lnTo>
                  <a:pt x="1" y="3149"/>
                </a:lnTo>
                <a:lnTo>
                  <a:pt x="1" y="13821"/>
                </a:lnTo>
                <a:lnTo>
                  <a:pt x="13839" y="13821"/>
                </a:lnTo>
                <a:lnTo>
                  <a:pt x="13839" y="3149"/>
                </a:lnTo>
                <a:lnTo>
                  <a:pt x="69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73">
            <a:hlinkClick r:id="" action="ppaction://noaction"/>
          </p:cNvPr>
          <p:cNvSpPr/>
          <p:nvPr/>
        </p:nvSpPr>
        <p:spPr>
          <a:xfrm>
            <a:off x="337227" y="2427297"/>
            <a:ext cx="62146" cy="54917"/>
          </a:xfrm>
          <a:custGeom>
            <a:avLst/>
            <a:gdLst/>
            <a:ahLst/>
            <a:cxnLst/>
            <a:rect l="l" t="t" r="r" b="b"/>
            <a:pathLst>
              <a:path w="7720" h="6822" extrusionOk="0">
                <a:moveTo>
                  <a:pt x="5255" y="811"/>
                </a:moveTo>
                <a:cubicBezTo>
                  <a:pt x="5651" y="811"/>
                  <a:pt x="6011" y="955"/>
                  <a:pt x="6280" y="1224"/>
                </a:cubicBezTo>
                <a:cubicBezTo>
                  <a:pt x="6839" y="1783"/>
                  <a:pt x="6839" y="2700"/>
                  <a:pt x="6280" y="3258"/>
                </a:cubicBezTo>
                <a:lnTo>
                  <a:pt x="3851" y="5670"/>
                </a:lnTo>
                <a:lnTo>
                  <a:pt x="1440" y="3258"/>
                </a:lnTo>
                <a:cubicBezTo>
                  <a:pt x="881" y="2700"/>
                  <a:pt x="881" y="1783"/>
                  <a:pt x="1440" y="1224"/>
                </a:cubicBezTo>
                <a:cubicBezTo>
                  <a:pt x="1709" y="955"/>
                  <a:pt x="2069" y="811"/>
                  <a:pt x="2465" y="811"/>
                </a:cubicBezTo>
                <a:cubicBezTo>
                  <a:pt x="2844" y="811"/>
                  <a:pt x="3204" y="955"/>
                  <a:pt x="3473" y="1224"/>
                </a:cubicBezTo>
                <a:lnTo>
                  <a:pt x="3851" y="1620"/>
                </a:lnTo>
                <a:lnTo>
                  <a:pt x="4247" y="1224"/>
                </a:lnTo>
                <a:cubicBezTo>
                  <a:pt x="4517" y="955"/>
                  <a:pt x="4876" y="811"/>
                  <a:pt x="5255" y="811"/>
                </a:cubicBezTo>
                <a:close/>
                <a:moveTo>
                  <a:pt x="2465" y="0"/>
                </a:moveTo>
                <a:cubicBezTo>
                  <a:pt x="1853" y="0"/>
                  <a:pt x="1296" y="235"/>
                  <a:pt x="864" y="667"/>
                </a:cubicBezTo>
                <a:cubicBezTo>
                  <a:pt x="0" y="1531"/>
                  <a:pt x="0" y="2952"/>
                  <a:pt x="864" y="3834"/>
                </a:cubicBezTo>
                <a:lnTo>
                  <a:pt x="3851" y="6822"/>
                </a:lnTo>
                <a:lnTo>
                  <a:pt x="6856" y="3834"/>
                </a:lnTo>
                <a:cubicBezTo>
                  <a:pt x="7720" y="2952"/>
                  <a:pt x="7720" y="1531"/>
                  <a:pt x="6856" y="667"/>
                </a:cubicBezTo>
                <a:cubicBezTo>
                  <a:pt x="6424" y="235"/>
                  <a:pt x="5867" y="0"/>
                  <a:pt x="5255" y="0"/>
                </a:cubicBezTo>
                <a:cubicBezTo>
                  <a:pt x="4751" y="0"/>
                  <a:pt x="4265" y="180"/>
                  <a:pt x="3851" y="487"/>
                </a:cubicBezTo>
                <a:cubicBezTo>
                  <a:pt x="3456" y="180"/>
                  <a:pt x="2969" y="0"/>
                  <a:pt x="24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15" name="Google Shape;915;p73">
            <a:hlinkClick r:id="" action="ppaction://hlinkshowjump?jump=nextslide"/>
          </p:cNvPr>
          <p:cNvCxnSpPr/>
          <p:nvPr/>
        </p:nvCxnSpPr>
        <p:spPr>
          <a:xfrm>
            <a:off x="317292" y="2196900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916" name="Google Shape;916;p73">
            <a:hlinkClick r:id="" action="ppaction://hlinkshowjump?jump=previousslide"/>
          </p:cNvPr>
          <p:cNvSpPr/>
          <p:nvPr/>
        </p:nvSpPr>
        <p:spPr>
          <a:xfrm>
            <a:off x="271492" y="2849890"/>
            <a:ext cx="193611" cy="193446"/>
          </a:xfrm>
          <a:custGeom>
            <a:avLst/>
            <a:gdLst/>
            <a:ahLst/>
            <a:cxnLst/>
            <a:rect l="l" t="t" r="r" b="b"/>
            <a:pathLst>
              <a:path w="13613" h="13599" extrusionOk="0">
                <a:moveTo>
                  <a:pt x="6799" y="0"/>
                </a:moveTo>
                <a:cubicBezTo>
                  <a:pt x="3046" y="0"/>
                  <a:pt x="0" y="3046"/>
                  <a:pt x="0" y="6799"/>
                </a:cubicBezTo>
                <a:cubicBezTo>
                  <a:pt x="0" y="10552"/>
                  <a:pt x="3046" y="13598"/>
                  <a:pt x="6799" y="13598"/>
                </a:cubicBezTo>
                <a:cubicBezTo>
                  <a:pt x="10567" y="13598"/>
                  <a:pt x="13613" y="10552"/>
                  <a:pt x="13613" y="6799"/>
                </a:cubicBezTo>
                <a:cubicBezTo>
                  <a:pt x="13613" y="3046"/>
                  <a:pt x="10567" y="0"/>
                  <a:pt x="6799" y="0"/>
                </a:cubicBezTo>
                <a:close/>
              </a:path>
            </a:pathLst>
          </a:custGeom>
          <a:gradFill>
            <a:gsLst>
              <a:gs pos="0">
                <a:srgbClr val="8DF1FF"/>
              </a:gs>
              <a:gs pos="30000">
                <a:srgbClr val="F2CEFF"/>
              </a:gs>
              <a:gs pos="100000">
                <a:srgbClr val="0445FF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17" name="Google Shape;917;p73">
            <a:hlinkClick r:id="" action="ppaction://hlinkshowjump?jump=previousslide"/>
          </p:cNvPr>
          <p:cNvCxnSpPr/>
          <p:nvPr/>
        </p:nvCxnSpPr>
        <p:spPr>
          <a:xfrm>
            <a:off x="317292" y="2946613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pic>
        <p:nvPicPr>
          <p:cNvPr id="3" name="Immagine 2">
            <a:extLst>
              <a:ext uri="{FF2B5EF4-FFF2-40B4-BE49-F238E27FC236}">
                <a16:creationId xmlns:a16="http://schemas.microsoft.com/office/drawing/2014/main" id="{44DD5DEC-8245-3086-6020-F7885870C9F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850" b="88651" l="16635" r="77452"/>
                    </a14:imgEffect>
                  </a14:imgLayer>
                </a14:imgProps>
              </a:ext>
            </a:extLst>
          </a:blip>
          <a:srcRect l="9033" r="14946" b="1499"/>
          <a:stretch/>
        </p:blipFill>
        <p:spPr>
          <a:xfrm>
            <a:off x="1479064" y="1863550"/>
            <a:ext cx="847354" cy="823443"/>
          </a:xfrm>
          <a:prstGeom prst="rect">
            <a:avLst/>
          </a:prstGeom>
        </p:spPr>
      </p:pic>
      <p:sp>
        <p:nvSpPr>
          <p:cNvPr id="4" name="Google Shape;670;p64">
            <a:extLst>
              <a:ext uri="{FF2B5EF4-FFF2-40B4-BE49-F238E27FC236}">
                <a16:creationId xmlns:a16="http://schemas.microsoft.com/office/drawing/2014/main" id="{9C553E19-9CF5-AD0B-5928-FB109D19764D}"/>
              </a:ext>
            </a:extLst>
          </p:cNvPr>
          <p:cNvSpPr/>
          <p:nvPr/>
        </p:nvSpPr>
        <p:spPr>
          <a:xfrm>
            <a:off x="4301250" y="1926445"/>
            <a:ext cx="596865" cy="723559"/>
          </a:xfrm>
          <a:prstGeom prst="rect">
            <a:avLst/>
          </a:prstGeom>
        </p:spPr>
        <p:txBody>
          <a:bodyPr>
            <a:prstTxWarp prst="textPlain">
              <a:avLst>
                <a:gd name="adj" fmla="val 50600"/>
              </a:avLst>
            </a:prstTxWarp>
          </a:bodyPr>
          <a:lstStyle/>
          <a:p>
            <a:pPr lvl="0" algn="ctr"/>
            <a:r>
              <a:rPr lang="it-IT" b="1" i="0" dirty="0">
                <a:ln>
                  <a:noFill/>
                </a:ln>
                <a:gradFill>
                  <a:gsLst>
                    <a:gs pos="0">
                      <a:srgbClr val="8DF1FF"/>
                    </a:gs>
                    <a:gs pos="30000">
                      <a:srgbClr val="F2CEFF"/>
                    </a:gs>
                    <a:gs pos="100000">
                      <a:srgbClr val="0445FF"/>
                    </a:gs>
                  </a:gsLst>
                  <a:lin ang="8099331" scaled="0"/>
                </a:gradFill>
                <a:latin typeface="Orbitron" panose="020B0604020202020204" charset="0"/>
              </a:rPr>
              <a:t>TF-</a:t>
            </a:r>
          </a:p>
          <a:p>
            <a:pPr lvl="0" algn="ctr"/>
            <a:r>
              <a:rPr lang="it-IT" b="1" dirty="0">
                <a:gradFill>
                  <a:gsLst>
                    <a:gs pos="0">
                      <a:srgbClr val="8DF1FF"/>
                    </a:gs>
                    <a:gs pos="30000">
                      <a:srgbClr val="F2CEFF"/>
                    </a:gs>
                    <a:gs pos="100000">
                      <a:srgbClr val="0445FF"/>
                    </a:gs>
                  </a:gsLst>
                  <a:lin ang="8099331" scaled="0"/>
                </a:gradFill>
                <a:latin typeface="Orbitron" panose="020B0604020202020204" charset="0"/>
              </a:rPr>
              <a:t>IDF</a:t>
            </a:r>
            <a:endParaRPr b="1" i="0" dirty="0">
              <a:ln>
                <a:noFill/>
              </a:ln>
              <a:gradFill>
                <a:gsLst>
                  <a:gs pos="0">
                    <a:srgbClr val="8DF1FF"/>
                  </a:gs>
                  <a:gs pos="30000">
                    <a:srgbClr val="F2CEFF"/>
                  </a:gs>
                  <a:gs pos="100000">
                    <a:srgbClr val="0445FF"/>
                  </a:gs>
                </a:gsLst>
                <a:lin ang="8099331" scaled="0"/>
              </a:gradFill>
              <a:latin typeface="Orbitron" panose="020B0604020202020204" charset="0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833C42F-DED3-18CB-A640-031ABA1D41D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4000" t="1435" r="37088" b="31508"/>
          <a:stretch/>
        </p:blipFill>
        <p:spPr>
          <a:xfrm>
            <a:off x="6809277" y="1826390"/>
            <a:ext cx="953346" cy="923668"/>
          </a:xfrm>
          <a:prstGeom prst="ellipse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e Use of AI in Marketing by Slidesgo">
  <a:themeElements>
    <a:clrScheme name="Simple Light">
      <a:dk1>
        <a:srgbClr val="191919"/>
      </a:dk1>
      <a:lt1>
        <a:srgbClr val="FFFFFF"/>
      </a:lt1>
      <a:dk2>
        <a:srgbClr val="E8E8E8"/>
      </a:dk2>
      <a:lt2>
        <a:srgbClr val="FFFFFF"/>
      </a:lt2>
      <a:accent1>
        <a:srgbClr val="0445FF"/>
      </a:accent1>
      <a:accent2>
        <a:srgbClr val="F2CEFF"/>
      </a:accent2>
      <a:accent3>
        <a:srgbClr val="8DF1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1030</TotalTime>
  <Words>1006</Words>
  <Application>Microsoft Office PowerPoint</Application>
  <PresentationFormat>Presentazione su schermo (16:9)</PresentationFormat>
  <Paragraphs>230</Paragraphs>
  <Slides>18</Slides>
  <Notes>18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8" baseType="lpstr">
      <vt:lpstr>Orbitron Black</vt:lpstr>
      <vt:lpstr>Nunito Light</vt:lpstr>
      <vt:lpstr>Anaheim</vt:lpstr>
      <vt:lpstr>Roboto Condensed Light</vt:lpstr>
      <vt:lpstr>Orbitron;900</vt:lpstr>
      <vt:lpstr>Darker Grotesque Medium</vt:lpstr>
      <vt:lpstr>Orbitron</vt:lpstr>
      <vt:lpstr>Arial</vt:lpstr>
      <vt:lpstr>Darker Grotesque</vt:lpstr>
      <vt:lpstr>The Use of AI in Marketing by Slidesgo</vt:lpstr>
      <vt:lpstr>SENTIMENT ANALYSIS FOR CLIMATE CHANGE</vt:lpstr>
      <vt:lpstr>WHAT IS SENTIMENT ANALYSIS?</vt:lpstr>
      <vt:lpstr>PRE-PROCESSING</vt:lpstr>
      <vt:lpstr>THE CLEANING PROCESS</vt:lpstr>
      <vt:lpstr>DATA ANALYTICS</vt:lpstr>
      <vt:lpstr>CLASS DISTRIBUTION</vt:lpstr>
      <vt:lpstr>WORD DISTRIBUTION</vt:lpstr>
      <vt:lpstr>MINING PROCESS</vt:lpstr>
      <vt:lpstr>TEXT PROCESSING APPROACHES</vt:lpstr>
      <vt:lpstr>RESULTS WITH BAG OF WORDS</vt:lpstr>
      <vt:lpstr>RESULTS WITH TF-IDF</vt:lpstr>
      <vt:lpstr>HOW WAS CLASS IMBALANCE TACKLED IN THESE 2 MODELS?</vt:lpstr>
      <vt:lpstr>CHOICE OF THE BEST WORD EMBEDDING</vt:lpstr>
      <vt:lpstr>RESULTS WITH WORD EMBEDDINGS</vt:lpstr>
      <vt:lpstr>HOW WAS CLASS INBALANCE HANDLED WITH WORD EMBEDDINGS?</vt:lpstr>
      <vt:lpstr>COMPARISON WITH STATE-OF-THE-ART MODELS</vt:lpstr>
      <vt:lpstr>CONCLUSIONS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ANALYSIS FOR CLIMATE CHANGE</dc:title>
  <cp:lastModifiedBy>alb.formaggio@gmail.com</cp:lastModifiedBy>
  <cp:revision>19</cp:revision>
  <dcterms:modified xsi:type="dcterms:W3CDTF">2023-05-15T13:04:25Z</dcterms:modified>
</cp:coreProperties>
</file>